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tags/tag9.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tags/tag29.xml" ContentType="application/vnd.openxmlformats-officedocument.presentationml.tags+xml"/>
  <Override PartName="/ppt/notesSlides/notesSlide20.xml" ContentType="application/vnd.openxmlformats-officedocument.presentationml.notesSlide+xml"/>
  <Override PartName="/ppt/tags/tag30.xml" ContentType="application/vnd.openxmlformats-officedocument.presentationml.tags+xml"/>
  <Override PartName="/ppt/notesSlides/notesSlide21.xml" ContentType="application/vnd.openxmlformats-officedocument.presentationml.notesSlide+xml"/>
  <Override PartName="/ppt/tags/tag31.xml" ContentType="application/vnd.openxmlformats-officedocument.presentationml.tags+xml"/>
  <Override PartName="/ppt/notesSlides/notesSlide22.xml" ContentType="application/vnd.openxmlformats-officedocument.presentationml.notesSlide+xml"/>
  <Override PartName="/ppt/tags/tag32.xml" ContentType="application/vnd.openxmlformats-officedocument.presentationml.tags+xml"/>
  <Override PartName="/ppt/notesSlides/notesSlide23.xml" ContentType="application/vnd.openxmlformats-officedocument.presentationml.notesSlide+xml"/>
  <Override PartName="/ppt/tags/tag33.xml" ContentType="application/vnd.openxmlformats-officedocument.presentationml.tags+xml"/>
  <Override PartName="/ppt/notesSlides/notesSlide24.xml" ContentType="application/vnd.openxmlformats-officedocument.presentationml.notesSlide+xml"/>
  <Override PartName="/ppt/tags/tag34.xml" ContentType="application/vnd.openxmlformats-officedocument.presentationml.tags+xml"/>
  <Override PartName="/ppt/notesSlides/notesSlide25.xml" ContentType="application/vnd.openxmlformats-officedocument.presentationml.notesSlide+xml"/>
  <Override PartName="/ppt/tags/tag35.xml" ContentType="application/vnd.openxmlformats-officedocument.presentationml.tags+xml"/>
  <Override PartName="/ppt/notesSlides/notesSlide26.xml" ContentType="application/vnd.openxmlformats-officedocument.presentationml.notesSlide+xml"/>
  <Override PartName="/ppt/tags/tag36.xml" ContentType="application/vnd.openxmlformats-officedocument.presentationml.tags+xml"/>
  <Override PartName="/ppt/notesSlides/notesSlide27.xml" ContentType="application/vnd.openxmlformats-officedocument.presentationml.notesSlide+xml"/>
  <Override PartName="/ppt/tags/tag37.xml" ContentType="application/vnd.openxmlformats-officedocument.presentationml.tags+xml"/>
  <Override PartName="/ppt/notesSlides/notesSlide28.xml" ContentType="application/vnd.openxmlformats-officedocument.presentationml.notesSlide+xml"/>
  <Override PartName="/ppt/tags/tag38.xml" ContentType="application/vnd.openxmlformats-officedocument.presentationml.tags+xml"/>
  <Override PartName="/ppt/notesSlides/notesSlide29.xml" ContentType="application/vnd.openxmlformats-officedocument.presentationml.notesSlide+xml"/>
  <Override PartName="/ppt/tags/tag39.xml" ContentType="application/vnd.openxmlformats-officedocument.presentationml.tags+xml"/>
  <Override PartName="/ppt/notesSlides/notesSlide30.xml" ContentType="application/vnd.openxmlformats-officedocument.presentationml.notesSlide+xml"/>
  <Override PartName="/ppt/tags/tag40.xml" ContentType="application/vnd.openxmlformats-officedocument.presentationml.tags+xml"/>
  <Override PartName="/ppt/notesSlides/notesSlide31.xml" ContentType="application/vnd.openxmlformats-officedocument.presentationml.notesSlide+xml"/>
  <Override PartName="/ppt/tags/tag41.xml" ContentType="application/vnd.openxmlformats-officedocument.presentationml.tags+xml"/>
  <Override PartName="/ppt/notesSlides/notesSlide32.xml" ContentType="application/vnd.openxmlformats-officedocument.presentationml.notesSlide+xml"/>
  <Override PartName="/ppt/tags/tag42.xml" ContentType="application/vnd.openxmlformats-officedocument.presentationml.tags+xml"/>
  <Override PartName="/ppt/notesSlides/notesSlide33.xml" ContentType="application/vnd.openxmlformats-officedocument.presentationml.notesSlide+xml"/>
  <Override PartName="/ppt/tags/tag43.xml" ContentType="application/vnd.openxmlformats-officedocument.presentationml.tags+xml"/>
  <Override PartName="/ppt/notesSlides/notesSlide34.xml" ContentType="application/vnd.openxmlformats-officedocument.presentationml.notesSlide+xml"/>
  <Override PartName="/ppt/tags/tag44.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42"/>
  </p:notesMasterIdLst>
  <p:handoutMasterIdLst>
    <p:handoutMasterId r:id="rId43"/>
  </p:handoutMasterIdLst>
  <p:sldIdLst>
    <p:sldId id="313" r:id="rId7"/>
    <p:sldId id="314" r:id="rId8"/>
    <p:sldId id="315" r:id="rId9"/>
    <p:sldId id="316" r:id="rId10"/>
    <p:sldId id="317" r:id="rId11"/>
    <p:sldId id="318" r:id="rId12"/>
    <p:sldId id="319" r:id="rId13"/>
    <p:sldId id="320" r:id="rId14"/>
    <p:sldId id="321" r:id="rId15"/>
    <p:sldId id="322" r:id="rId16"/>
    <p:sldId id="323" r:id="rId17"/>
    <p:sldId id="324" r:id="rId18"/>
    <p:sldId id="325" r:id="rId19"/>
    <p:sldId id="326" r:id="rId20"/>
    <p:sldId id="327" r:id="rId21"/>
    <p:sldId id="328" r:id="rId22"/>
    <p:sldId id="345" r:id="rId23"/>
    <p:sldId id="351" r:id="rId24"/>
    <p:sldId id="346" r:id="rId25"/>
    <p:sldId id="347" r:id="rId26"/>
    <p:sldId id="349" r:id="rId27"/>
    <p:sldId id="329" r:id="rId28"/>
    <p:sldId id="330" r:id="rId29"/>
    <p:sldId id="331" r:id="rId30"/>
    <p:sldId id="332" r:id="rId31"/>
    <p:sldId id="333" r:id="rId32"/>
    <p:sldId id="334" r:id="rId33"/>
    <p:sldId id="335" r:id="rId34"/>
    <p:sldId id="336" r:id="rId35"/>
    <p:sldId id="337" r:id="rId36"/>
    <p:sldId id="338" r:id="rId37"/>
    <p:sldId id="343" r:id="rId38"/>
    <p:sldId id="344" r:id="rId39"/>
    <p:sldId id="339" r:id="rId40"/>
    <p:sldId id="342" r:id="rId41"/>
  </p:sldIdLst>
  <p:sldSz cx="12192000" cy="6858000"/>
  <p:notesSz cx="6858000" cy="9296400"/>
  <p:custDataLst>
    <p:tags r:id="rId44"/>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313"/>
            <p14:sldId id="314"/>
            <p14:sldId id="315"/>
            <p14:sldId id="316"/>
            <p14:sldId id="317"/>
            <p14:sldId id="318"/>
            <p14:sldId id="319"/>
            <p14:sldId id="320"/>
            <p14:sldId id="321"/>
            <p14:sldId id="322"/>
            <p14:sldId id="323"/>
            <p14:sldId id="324"/>
            <p14:sldId id="325"/>
            <p14:sldId id="326"/>
            <p14:sldId id="327"/>
            <p14:sldId id="328"/>
            <p14:sldId id="345"/>
            <p14:sldId id="351"/>
            <p14:sldId id="346"/>
            <p14:sldId id="347"/>
            <p14:sldId id="349"/>
            <p14:sldId id="329"/>
            <p14:sldId id="330"/>
            <p14:sldId id="331"/>
            <p14:sldId id="332"/>
            <p14:sldId id="333"/>
            <p14:sldId id="334"/>
            <p14:sldId id="335"/>
            <p14:sldId id="336"/>
            <p14:sldId id="337"/>
            <p14:sldId id="338"/>
            <p14:sldId id="343"/>
            <p14:sldId id="344"/>
            <p14:sldId id="339"/>
            <p14:sldId id="342"/>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6600"/>
    <a:srgbClr val="FFCC00"/>
    <a:srgbClr val="FF0000"/>
    <a:srgbClr val="FFFF99"/>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09" autoAdjust="0"/>
    <p:restoredTop sz="74317" autoAdjust="0"/>
  </p:normalViewPr>
  <p:slideViewPr>
    <p:cSldViewPr snapToGrid="0">
      <p:cViewPr>
        <p:scale>
          <a:sx n="75" d="100"/>
          <a:sy n="75" d="100"/>
        </p:scale>
        <p:origin x="168" y="54"/>
      </p:cViewPr>
      <p:guideLst>
        <p:guide orient="horz" pos="536"/>
        <p:guide pos="4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spPr>
        <a:noFill/>
        <a:ln w="9525" cap="flat" cmpd="sng" algn="ctr">
          <a:solidFill>
            <a:schemeClr val="tx1">
              <a:tint val="75000"/>
              <a:shade val="95000"/>
              <a:satMod val="105000"/>
            </a:schemeClr>
          </a:solidFill>
          <a:prstDash val="solid"/>
          <a:round/>
        </a:ln>
        <a:effectLst/>
        <a:sp3d contourW="9525">
          <a:contourClr>
            <a:schemeClr val="tx1">
              <a:tint val="75000"/>
              <a:shade val="95000"/>
              <a:satMod val="105000"/>
            </a:schemeClr>
          </a:contourClr>
        </a:sp3d>
      </c:spPr>
    </c:floor>
    <c:sideWall>
      <c:thickness val="0"/>
      <c:spPr>
        <a:noFill/>
        <a:ln>
          <a:noFill/>
        </a:ln>
        <a:effectLst/>
        <a:sp3d/>
      </c:spPr>
    </c:sideWall>
    <c:backWall>
      <c:thickness val="0"/>
      <c:spPr>
        <a:noFill/>
        <a:ln w="25400">
          <a:noFill/>
        </a:ln>
        <a:effectLst/>
        <a:sp3d/>
      </c:spPr>
    </c:backWall>
    <c:plotArea>
      <c:layout/>
      <c:bar3DChart>
        <c:barDir val="col"/>
        <c:grouping val="stacked"/>
        <c:varyColors val="0"/>
        <c:ser>
          <c:idx val="0"/>
          <c:order val="0"/>
          <c:spPr>
            <a:solidFill>
              <a:schemeClr val="accent2"/>
            </a:solidFill>
            <a:ln>
              <a:noFill/>
            </a:ln>
            <a:effectLst/>
            <a:sp3d/>
          </c:spPr>
          <c:invertIfNegative val="0"/>
          <c:cat>
            <c:multiLvlStrRef>
              <c:f>Sheet1!$B$1:$L$3</c:f>
              <c:multiLvlStrCache>
                <c:ptCount val="11"/>
                <c:lvl>
                  <c:pt idx="0">
                    <c:v>Maneuvering</c:v>
                  </c:pt>
                  <c:pt idx="1">
                    <c:v>Approach</c:v>
                  </c:pt>
                  <c:pt idx="2">
                    <c:v>En route</c:v>
                  </c:pt>
                  <c:pt idx="3">
                    <c:v>Init. Climb</c:v>
                  </c:pt>
                  <c:pt idx="4">
                    <c:v>Unknown</c:v>
                  </c:pt>
                  <c:pt idx="5">
                    <c:v>Take Off</c:v>
                  </c:pt>
                  <c:pt idx="6">
                    <c:v>Uncontrolled Descent</c:v>
                  </c:pt>
                  <c:pt idx="7">
                    <c:v>Landing</c:v>
                  </c:pt>
                  <c:pt idx="8">
                    <c:v>Emer. Descent</c:v>
                  </c:pt>
                  <c:pt idx="9">
                    <c:v>Emer. Landing</c:v>
                  </c:pt>
                  <c:pt idx="10">
                    <c:v>Emer. After T.O.</c:v>
                  </c:pt>
                </c:lvl>
                <c:lvl>
                  <c:pt idx="0">
                    <c:v>LOC Accidents 10-Year Period</c:v>
                  </c:pt>
                </c:lvl>
              </c:multiLvlStrCache>
            </c:multiLvlStrRef>
          </c:cat>
          <c:val>
            <c:numRef>
              <c:f>Sheet1!$B$4:$L$4</c:f>
              <c:numCache>
                <c:formatCode>General</c:formatCode>
                <c:ptCount val="11"/>
                <c:pt idx="0">
                  <c:v>310</c:v>
                </c:pt>
                <c:pt idx="1">
                  <c:v>225</c:v>
                </c:pt>
                <c:pt idx="2">
                  <c:v>215</c:v>
                </c:pt>
                <c:pt idx="3">
                  <c:v>170</c:v>
                </c:pt>
                <c:pt idx="4">
                  <c:v>146</c:v>
                </c:pt>
                <c:pt idx="5">
                  <c:v>65</c:v>
                </c:pt>
                <c:pt idx="6">
                  <c:v>50</c:v>
                </c:pt>
                <c:pt idx="7">
                  <c:v>35</c:v>
                </c:pt>
                <c:pt idx="8">
                  <c:v>25</c:v>
                </c:pt>
                <c:pt idx="9">
                  <c:v>10</c:v>
                </c:pt>
                <c:pt idx="10">
                  <c:v>10</c:v>
                </c:pt>
              </c:numCache>
            </c:numRef>
          </c:val>
          <c:extLst>
            <c:ext xmlns:c16="http://schemas.microsoft.com/office/drawing/2014/chart" uri="{C3380CC4-5D6E-409C-BE32-E72D297353CC}">
              <c16:uniqueId val="{00000000-3782-47EF-A4D1-A576636DDD4B}"/>
            </c:ext>
          </c:extLst>
        </c:ser>
        <c:dLbls>
          <c:showLegendKey val="0"/>
          <c:showVal val="0"/>
          <c:showCatName val="0"/>
          <c:showSerName val="0"/>
          <c:showPercent val="0"/>
          <c:showBubbleSize val="0"/>
        </c:dLbls>
        <c:gapWidth val="150"/>
        <c:shape val="box"/>
        <c:axId val="100176640"/>
        <c:axId val="100178176"/>
        <c:axId val="0"/>
      </c:bar3DChart>
      <c:catAx>
        <c:axId val="100176640"/>
        <c:scaling>
          <c:orientation val="minMax"/>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0178176"/>
        <c:crosses val="autoZero"/>
        <c:auto val="1"/>
        <c:lblAlgn val="ctr"/>
        <c:lblOffset val="100"/>
        <c:noMultiLvlLbl val="0"/>
      </c:catAx>
      <c:valAx>
        <c:axId val="100178176"/>
        <c:scaling>
          <c:orientation val="minMax"/>
        </c:scaling>
        <c:delete val="0"/>
        <c:axPos val="l"/>
        <c:majorGridlines>
          <c:spPr>
            <a:ln w="9525" cap="flat" cmpd="sng" algn="ctr">
              <a:solidFill>
                <a:schemeClr val="tx1">
                  <a:tint val="75000"/>
                  <a:shade val="95000"/>
                  <a:satMod val="105000"/>
                </a:schemeClr>
              </a:solidFill>
              <a:prstDash val="solid"/>
              <a:round/>
            </a:ln>
            <a:effectLst>
              <a:outerShdw blurRad="50800" dist="38100" dir="2700000" algn="tl" rotWithShape="0">
                <a:prstClr val="black">
                  <a:alpha val="40000"/>
                </a:prstClr>
              </a:outerShdw>
            </a:effectLst>
          </c:spPr>
        </c:majorGridlines>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0176640"/>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0.24318</cdr:x>
      <cdr:y>0.116</cdr:y>
    </cdr:from>
    <cdr:to>
      <cdr:x>0.3189</cdr:x>
      <cdr:y>0.1788</cdr:y>
    </cdr:to>
    <cdr:cxnSp macro="">
      <cdr:nvCxnSpPr>
        <cdr:cNvPr id="3" name="Straight Arrow Connector 2"/>
        <cdr:cNvCxnSpPr/>
      </cdr:nvCxnSpPr>
      <cdr:spPr bwMode="auto">
        <a:xfrm xmlns:a="http://schemas.openxmlformats.org/drawingml/2006/main" flipV="1">
          <a:off x="1957615" y="509360"/>
          <a:ext cx="609600" cy="275772"/>
        </a:xfrm>
        <a:prstGeom xmlns:a="http://schemas.openxmlformats.org/drawingml/2006/main" prst="straightConnector1">
          <a:avLst/>
        </a:prstGeom>
        <a:noFill xmlns:a="http://schemas.openxmlformats.org/drawingml/2006/main"/>
        <a:ln xmlns:a="http://schemas.openxmlformats.org/drawingml/2006/main" w="9525" cap="flat" cmpd="sng" algn="ctr">
          <a:noFill/>
          <a:prstDash val="solid"/>
          <a:round/>
          <a:headEnd type="none" w="med" len="med"/>
          <a:tailEnd type="arrow"/>
        </a:ln>
        <a:effectLst xmlns:a="http://schemas.openxmlformats.org/drawingml/2006/main"/>
      </cdr:spPr>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mn-cs"/>
              </a:rPr>
              <a:t>2022/03-16-247(I)PP </a:t>
            </a:r>
            <a:r>
              <a:rPr lang="en-US" dirty="0" smtClean="0">
                <a:latin typeface="Times New Roman" pitchFamily="18" charset="0"/>
                <a:ea typeface="ＭＳ Ｐゴシック" pitchFamily="34" charset="-128"/>
              </a:rPr>
              <a:t>Original Author: J. Steuernagle March 2022 POC: K. Clover National FAASTeam Program Manager (Operations)</a:t>
            </a:r>
            <a:r>
              <a:rPr lang="en-US" baseline="0"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Office 562-888-2020</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This is the title slide </a:t>
            </a:r>
            <a:r>
              <a:rPr lang="en-US" b="0" i="1" dirty="0" smtClean="0">
                <a:latin typeface="Times New Roman" pitchFamily="18" charset="0"/>
                <a:ea typeface="ＭＳ Ｐゴシック" pitchFamily="34" charset="-128"/>
              </a:rPr>
              <a:t>for </a:t>
            </a:r>
            <a:r>
              <a:rPr lang="en-US" b="1" i="1" dirty="0" smtClean="0">
                <a:latin typeface="Times New Roman" pitchFamily="18" charset="0"/>
                <a:ea typeface="ＭＳ Ｐゴシック" pitchFamily="34" charset="-128"/>
              </a:rPr>
              <a:t>Transition Training</a:t>
            </a:r>
            <a:endParaRPr lang="en-US"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Script</a:t>
            </a:r>
            <a:r>
              <a:rPr lang="en-US" b="1" i="0" baseline="0" dirty="0" smtClean="0">
                <a:latin typeface="Times New Roman" pitchFamily="18" charset="0"/>
                <a:ea typeface="ＭＳ Ｐゴシック" pitchFamily="34" charset="-128"/>
              </a:rPr>
              <a:t> -  </a:t>
            </a:r>
            <a:r>
              <a:rPr lang="en-US" i="0" dirty="0" smtClean="0">
                <a:latin typeface="Times New Roman" pitchFamily="18" charset="0"/>
                <a:ea typeface="ＭＳ Ｐゴシック" pitchFamily="34" charset="-128"/>
              </a:rPr>
              <a:t>We have included a script of suggested dialog with most slides.  The</a:t>
            </a:r>
            <a:r>
              <a:rPr lang="en-US" i="0" baseline="0" dirty="0" smtClean="0">
                <a:latin typeface="Times New Roman" pitchFamily="18" charset="0"/>
                <a:ea typeface="ＭＳ Ｐゴシック" pitchFamily="34" charset="-128"/>
              </a:rPr>
              <a:t> script will always appear in a </a:t>
            </a:r>
            <a:r>
              <a:rPr lang="en-US" b="1" i="0" baseline="0" dirty="0" smtClean="0">
                <a:latin typeface="Times New Roman" pitchFamily="18" charset="0"/>
                <a:ea typeface="ＭＳ Ｐゴシック" pitchFamily="34" charset="-128"/>
              </a:rPr>
              <a:t>non-italic font</a:t>
            </a:r>
            <a:r>
              <a:rPr lang="en-US" i="0" baseline="0" dirty="0" smtClean="0">
                <a:latin typeface="Times New Roman" pitchFamily="18" charset="0"/>
                <a:ea typeface="ＭＳ Ｐゴシック" pitchFamily="34" charset="-128"/>
              </a:rPr>
              <a:t>. </a:t>
            </a:r>
            <a:r>
              <a:rPr lang="en-US" i="0" dirty="0" smtClean="0">
                <a:latin typeface="Times New Roman" pitchFamily="18" charset="0"/>
                <a:ea typeface="ＭＳ Ｐゴシック" pitchFamily="34" charset="-128"/>
              </a:rPr>
              <a:t> Presenters may read the script or modify it to suit their own presentation style.  See template slides 5 and 6  for examples of a slides with script.</a:t>
            </a:r>
          </a:p>
          <a:p>
            <a:pPr eaLnBrk="1" hangingPunct="1"/>
            <a:endParaRPr lang="en-US"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Presentation Instructions - </a:t>
            </a:r>
            <a:r>
              <a:rPr lang="en-US" i="1" dirty="0" smtClean="0">
                <a:latin typeface="Times New Roman" pitchFamily="18" charset="0"/>
                <a:ea typeface="ＭＳ Ｐゴシック" pitchFamily="34" charset="-128"/>
              </a:rPr>
              <a:t>(stage direction and  presentation suggestions) will be preceded by a  </a:t>
            </a:r>
            <a:r>
              <a:rPr lang="en-US" b="1" dirty="0" smtClean="0">
                <a:latin typeface="Times New Roman" pitchFamily="18" charset="0"/>
                <a:ea typeface="ＭＳ Ｐゴシック" pitchFamily="34" charset="-128"/>
              </a:rPr>
              <a:t>Bold header:</a:t>
            </a:r>
            <a:r>
              <a:rPr lang="en-US" b="1" baseline="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the instructions themselves will be in </a:t>
            </a:r>
            <a:r>
              <a:rPr lang="en-US" b="1" i="1" dirty="0" smtClean="0">
                <a:latin typeface="Times New Roman" pitchFamily="18" charset="0"/>
                <a:ea typeface="ＭＳ Ｐゴシック" pitchFamily="34" charset="-128"/>
              </a:rPr>
              <a:t>Italic fonts</a:t>
            </a:r>
            <a:r>
              <a:rPr lang="en-US" i="1" dirty="0" smtClean="0">
                <a:latin typeface="Times New Roman" pitchFamily="18" charset="0"/>
                <a:ea typeface="ＭＳ Ｐゴシック" pitchFamily="34" charset="-128"/>
              </a:rPr>
              <a:t>.  See slides 2,</a:t>
            </a:r>
            <a:r>
              <a:rPr lang="en-US" i="1" baseline="0" dirty="0" smtClean="0">
                <a:latin typeface="Times New Roman" pitchFamily="18" charset="0"/>
                <a:ea typeface="ＭＳ Ｐゴシック" pitchFamily="34" charset="-128"/>
              </a:rPr>
              <a:t> 3, and 4 for examples of slides with Presentation Instructions only.</a:t>
            </a:r>
            <a:endParaRPr lang="en-US" i="1"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Program control instructions</a:t>
            </a:r>
            <a:r>
              <a:rPr lang="en-US" b="1" i="0" baseline="0" dirty="0" smtClean="0">
                <a:latin typeface="Times New Roman" pitchFamily="18" charset="0"/>
                <a:ea typeface="ＭＳ Ｐゴシック" pitchFamily="34" charset="-128"/>
              </a:rPr>
              <a:t> -</a:t>
            </a:r>
            <a:r>
              <a:rPr lang="en-US" b="1" i="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will be in bold fonts and look like this:  </a:t>
            </a:r>
            <a:r>
              <a:rPr lang="en-US" b="1" dirty="0" smtClean="0">
                <a:latin typeface="Times New Roman" pitchFamily="18" charset="0"/>
                <a:ea typeface="ＭＳ Ｐゴシック" pitchFamily="34" charset="-128"/>
              </a:rPr>
              <a:t>(Click) </a:t>
            </a:r>
            <a:r>
              <a:rPr lang="en-US" i="1" dirty="0" smtClean="0">
                <a:latin typeface="Times New Roman" pitchFamily="18" charset="0"/>
                <a:ea typeface="ＭＳ Ｐゴシック" pitchFamily="34" charset="-128"/>
              </a:rPr>
              <a:t>for building information within a slide;  or this:  </a:t>
            </a:r>
            <a:r>
              <a:rPr lang="en-US" b="1" dirty="0" smtClean="0">
                <a:latin typeface="Times New Roman" pitchFamily="18" charset="0"/>
                <a:ea typeface="ＭＳ Ｐゴシック" pitchFamily="34" charset="-128"/>
              </a:rPr>
              <a:t>(Next Slide) </a:t>
            </a:r>
            <a:r>
              <a:rPr lang="en-US" i="1" dirty="0" smtClean="0">
                <a:latin typeface="Times New Roman" pitchFamily="18" charset="0"/>
                <a:ea typeface="ＭＳ Ｐゴシック" pitchFamily="34" charset="-128"/>
              </a:rPr>
              <a:t>for slide advance.</a:t>
            </a:r>
          </a:p>
          <a:p>
            <a:pPr marL="171450" indent="-171450" eaLnBrk="1" hangingPunct="1">
              <a:buFont typeface="Arial" panose="020B0604020202020204" pitchFamily="34" charset="0"/>
              <a:buChar char="•"/>
            </a:pPr>
            <a:endParaRPr lang="en-US" b="1"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Background</a:t>
            </a:r>
            <a:r>
              <a:rPr lang="en-US" b="1" i="0" baseline="0" dirty="0" smtClean="0">
                <a:latin typeface="Times New Roman" pitchFamily="18" charset="0"/>
                <a:ea typeface="ＭＳ Ｐゴシック" pitchFamily="34" charset="-128"/>
              </a:rPr>
              <a:t> information - </a:t>
            </a:r>
            <a:r>
              <a:rPr lang="en-US" i="1" dirty="0" smtClean="0">
                <a:latin typeface="Times New Roman" pitchFamily="18" charset="0"/>
                <a:ea typeface="ＭＳ Ｐゴシック" pitchFamily="34" charset="-128"/>
              </a:rPr>
              <a:t>Some slides may contain background information that supports the concepts presented in the program.  </a:t>
            </a:r>
            <a:br>
              <a:rPr lang="en-US" i="1" dirty="0" smtClean="0">
                <a:latin typeface="Times New Roman" pitchFamily="18" charset="0"/>
                <a:ea typeface="ＭＳ Ｐゴシック" pitchFamily="34" charset="-128"/>
              </a:rPr>
            </a:br>
            <a:r>
              <a:rPr lang="en-US" i="1" dirty="0" smtClean="0">
                <a:latin typeface="Times New Roman" pitchFamily="18" charset="0"/>
                <a:ea typeface="ＭＳ Ｐゴシック" pitchFamily="34" charset="-128"/>
              </a:rPr>
              <a:t>Background information will always appear last and will be preceded by a bold  </a:t>
            </a:r>
            <a:r>
              <a:rPr lang="en-US" b="1" dirty="0" smtClean="0">
                <a:latin typeface="Times New Roman" pitchFamily="18" charset="0"/>
                <a:ea typeface="ＭＳ Ｐゴシック" pitchFamily="34" charset="-128"/>
              </a:rPr>
              <a:t>Background: </a:t>
            </a:r>
            <a:r>
              <a:rPr lang="en-US" i="1" dirty="0" smtClean="0">
                <a:latin typeface="Times New Roman" pitchFamily="18" charset="0"/>
                <a:ea typeface="ＭＳ Ｐゴシック" pitchFamily="34" charset="-128"/>
              </a:rPr>
              <a:t>identification.</a:t>
            </a:r>
          </a:p>
          <a:p>
            <a:pPr eaLnBrk="1" hangingPunct="1"/>
            <a:endParaRPr lang="en-US"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The production team hope you and your audience will enjoy the show.   Break a leg!  </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331788" y="696913"/>
            <a:ext cx="6197600" cy="3486150"/>
          </a:xfrm>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It’s a good idea to interview more than one flight instructor.  During “pre-employment interviews” you’ll want to accurately inform CFIs of your experience and capabilities.  Discuss the aircraft you’ve flown and ask for input on your planned transition.  Be sure</a:t>
            </a:r>
            <a:r>
              <a:rPr lang="en-US" baseline="0"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to clearly state what you expect to get out of the training and how you intend to use the aircraft.  </a:t>
            </a:r>
            <a:r>
              <a:rPr lang="en-US" b="1" dirty="0" smtClean="0">
                <a:latin typeface="Times New Roman" pitchFamily="18" charset="0"/>
                <a:ea typeface="ＭＳ Ｐゴシック" pitchFamily="34" charset="-128"/>
              </a:rPr>
              <a:t>(Click)</a:t>
            </a:r>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This is also the time for CFIs to tell you about their flying.  Overall experience is always valuable but more important is recent experience in your aircraft and operations.  </a:t>
            </a:r>
            <a:r>
              <a:rPr lang="en-US" b="1" dirty="0" smtClean="0">
                <a:latin typeface="Times New Roman" pitchFamily="18" charset="0"/>
                <a:ea typeface="ＭＳ Ｐゴシック" pitchFamily="34" charset="-128"/>
              </a:rPr>
              <a:t>(Click)</a:t>
            </a:r>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Also assess the CFI’s communication style.  Is information conveyed clearly and without ambiguity?  Is the candidate an effective teacher? </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32A8825B-036B-4F24-8E19-E88EB7D5A404}" type="slidenum">
              <a:rPr lang="en-US" sz="1200" smtClean="0">
                <a:latin typeface="Times New Roman" pitchFamily="18" charset="0"/>
              </a:rPr>
              <a:pPr eaLnBrk="1" hangingPunct="1"/>
              <a:t>10</a:t>
            </a:fld>
            <a:endParaRPr lang="en-US" sz="1200"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331788" y="696913"/>
            <a:ext cx="6197600" cy="3486150"/>
          </a:xfrm>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Amateur built and Light-sport aircraft have a huge range of flight characteristics and performance</a:t>
            </a:r>
          </a:p>
          <a:p>
            <a:pPr marL="171450" indent="-171450">
              <a:buFont typeface="Arial" panose="020B0604020202020204" pitchFamily="34" charset="0"/>
              <a:buChar char="•"/>
            </a:pPr>
            <a:r>
              <a:rPr lang="en-US" dirty="0" smtClean="0">
                <a:latin typeface="Times New Roman" pitchFamily="18" charset="0"/>
                <a:ea typeface="ＭＳ Ｐゴシック" pitchFamily="34" charset="-128"/>
              </a:rPr>
              <a:t>Cruise speeds range from less than 60 to more than 300 mph.</a:t>
            </a:r>
          </a:p>
          <a:p>
            <a:pPr marL="628650" lvl="1" indent="-171450">
              <a:buFont typeface="Arial" panose="020B0604020202020204" pitchFamily="34" charset="0"/>
              <a:buChar char="•"/>
            </a:pPr>
            <a:r>
              <a:rPr lang="en-US" dirty="0" smtClean="0">
                <a:latin typeface="Times New Roman" pitchFamily="18" charset="0"/>
                <a:ea typeface="ＭＳ Ｐゴシック" pitchFamily="34" charset="-128"/>
              </a:rPr>
              <a:t>High wing loading can result in higher stall and approach speeds</a:t>
            </a:r>
          </a:p>
          <a:p>
            <a:pPr marL="628650" lvl="1" indent="-171450">
              <a:buFont typeface="Arial" panose="020B0604020202020204" pitchFamily="34" charset="0"/>
              <a:buChar char="•"/>
            </a:pPr>
            <a:r>
              <a:rPr lang="en-US" dirty="0" smtClean="0">
                <a:latin typeface="Times New Roman" pitchFamily="18" charset="0"/>
                <a:ea typeface="ＭＳ Ｐゴシック" pitchFamily="34" charset="-128"/>
              </a:rPr>
              <a:t>Low wing loading can result in excessive float if approach &amp; landing speed is too high</a:t>
            </a:r>
          </a:p>
          <a:p>
            <a:pPr marL="457200" lvl="1" indent="0">
              <a:buFont typeface="Arial" panose="020B0604020202020204" pitchFamily="34" charset="0"/>
              <a:buNone/>
            </a:pPr>
            <a:endParaRPr lang="en-US" dirty="0" smtClean="0">
              <a:latin typeface="Times New Roman" pitchFamily="18" charset="0"/>
              <a:ea typeface="ＭＳ Ｐゴシック" pitchFamily="34" charset="-128"/>
            </a:endParaRPr>
          </a:p>
          <a:p>
            <a:pPr marL="171450" indent="-171450">
              <a:buFont typeface="Arial" panose="020B0604020202020204" pitchFamily="34" charset="0"/>
              <a:buChar char="•"/>
            </a:pPr>
            <a:r>
              <a:rPr lang="en-US" dirty="0" smtClean="0">
                <a:latin typeface="Times New Roman" pitchFamily="18" charset="0"/>
                <a:ea typeface="ＭＳ Ｐゴシック" pitchFamily="34" charset="-128"/>
              </a:rPr>
              <a:t>Structure may not be as crash worthy as standard type certificated designs</a:t>
            </a:r>
          </a:p>
          <a:p>
            <a:r>
              <a:rPr lang="en-US" dirty="0" smtClean="0">
                <a:latin typeface="Times New Roman" pitchFamily="18" charset="0"/>
                <a:ea typeface="ＭＳ Ｐゴシック" pitchFamily="34" charset="-128"/>
              </a:rPr>
              <a:t>	</a:t>
            </a:r>
          </a:p>
          <a:p>
            <a:pPr marL="171450" indent="-171450">
              <a:buFont typeface="Arial" panose="020B0604020202020204" pitchFamily="34" charset="0"/>
              <a:buChar char="•"/>
            </a:pPr>
            <a:r>
              <a:rPr lang="en-US" dirty="0" smtClean="0">
                <a:latin typeface="Times New Roman" pitchFamily="18" charset="0"/>
                <a:ea typeface="ＭＳ Ｐゴシック" pitchFamily="34" charset="-128"/>
              </a:rPr>
              <a:t>Amateur-built aircraft, in particular, may vary from airframe to airframe – even within the same make, model, series.</a:t>
            </a:r>
          </a:p>
          <a:p>
            <a:pPr marL="628650" lvl="1" indent="-171450">
              <a:buFont typeface="Arial" panose="020B0604020202020204" pitchFamily="34" charset="0"/>
              <a:buChar char="•"/>
            </a:pPr>
            <a:r>
              <a:rPr lang="en-US" dirty="0" smtClean="0">
                <a:latin typeface="Times New Roman" pitchFamily="18" charset="0"/>
                <a:ea typeface="ＭＳ Ｐゴシック" pitchFamily="34" charset="-128"/>
              </a:rPr>
              <a:t>Construction differences abound.</a:t>
            </a:r>
          </a:p>
          <a:p>
            <a:pPr marL="628650" lvl="1" indent="-171450">
              <a:buFont typeface="Arial" panose="020B0604020202020204" pitchFamily="34" charset="0"/>
              <a:buChar char="•"/>
            </a:pPr>
            <a:r>
              <a:rPr lang="en-US" dirty="0" smtClean="0">
                <a:latin typeface="Times New Roman" pitchFamily="18" charset="0"/>
                <a:ea typeface="ＭＳ Ｐゴシック" pitchFamily="34" charset="-128"/>
              </a:rPr>
              <a:t>Builders often modify design during construction.</a:t>
            </a:r>
          </a:p>
          <a:p>
            <a:pPr marL="628650" lvl="1" indent="-171450">
              <a:buFont typeface="Arial" panose="020B0604020202020204" pitchFamily="34" charset="0"/>
              <a:buChar char="•"/>
            </a:pPr>
            <a:r>
              <a:rPr lang="en-US" dirty="0" smtClean="0">
                <a:latin typeface="Times New Roman" pitchFamily="18" charset="0"/>
                <a:ea typeface="ＭＳ Ｐゴシック" pitchFamily="34" charset="-128"/>
              </a:rPr>
              <a:t>Amateur-built aircraft often feature non-standard placement of instruments and controls.</a:t>
            </a:r>
          </a:p>
          <a:p>
            <a:pPr marL="628650" lvl="1" indent="-171450">
              <a:buFont typeface="Arial" panose="020B0604020202020204" pitchFamily="34" charset="0"/>
              <a:buChar char="•"/>
            </a:pPr>
            <a:r>
              <a:rPr lang="en-US" dirty="0" smtClean="0">
                <a:latin typeface="Times New Roman" pitchFamily="18" charset="0"/>
                <a:ea typeface="ＭＳ Ｐゴシック" pitchFamily="34" charset="-128"/>
              </a:rPr>
              <a:t>Builders develop their Pilot’s Operating</a:t>
            </a:r>
            <a:r>
              <a:rPr lang="en-US" baseline="0"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Handbooks during the flight test phase of the project</a:t>
            </a:r>
          </a:p>
          <a:p>
            <a:pPr marL="1085850" lvl="2" indent="-171450">
              <a:buFont typeface="Arial" panose="020B0604020202020204" pitchFamily="34" charset="0"/>
              <a:buChar char="•"/>
            </a:pPr>
            <a:r>
              <a:rPr lang="en-US" dirty="0" smtClean="0">
                <a:latin typeface="Times New Roman" pitchFamily="18" charset="0"/>
                <a:ea typeface="ＭＳ Ｐゴシック" pitchFamily="34" charset="-128"/>
              </a:rPr>
              <a:t>Some POHs are comprehensive some are minimal</a:t>
            </a:r>
          </a:p>
          <a:p>
            <a:pPr marL="1085850" lvl="2" indent="-171450">
              <a:buFont typeface="Arial" panose="020B0604020202020204" pitchFamily="34" charset="0"/>
              <a:buChar char="•"/>
            </a:pPr>
            <a:r>
              <a:rPr lang="en-US" dirty="0" smtClean="0">
                <a:latin typeface="Times New Roman" pitchFamily="18" charset="0"/>
                <a:ea typeface="ＭＳ Ｐゴシック" pitchFamily="34" charset="-128"/>
              </a:rPr>
              <a:t>Another reason why instructor selection is critical.</a:t>
            </a:r>
            <a:r>
              <a:rPr lang="en-US" baseline="0" dirty="0" smtClean="0">
                <a:latin typeface="Times New Roman" pitchFamily="18" charset="0"/>
                <a:ea typeface="ＭＳ Ｐゴシック" pitchFamily="34" charset="-128"/>
              </a:rPr>
              <a:t>  You need a transition instructor who is experienced in the aircraft type</a:t>
            </a:r>
            <a:br>
              <a:rPr lang="en-US" baseline="0" dirty="0" smtClean="0">
                <a:latin typeface="Times New Roman" pitchFamily="18" charset="0"/>
                <a:ea typeface="ＭＳ Ｐゴシック" pitchFamily="34" charset="-128"/>
              </a:rPr>
            </a:br>
            <a:r>
              <a:rPr lang="en-US" baseline="0" dirty="0" smtClean="0">
                <a:latin typeface="Times New Roman" pitchFamily="18" charset="0"/>
                <a:ea typeface="ＭＳ Ｐゴシック" pitchFamily="34" charset="-128"/>
              </a:rPr>
              <a:t>and familiar with the airframe flight characteristics, control and instrument configuration.</a:t>
            </a:r>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71599AD7-B856-4E47-97B1-89CE0A4C6757}" type="slidenum">
              <a:rPr lang="en-US" sz="1200" smtClean="0">
                <a:latin typeface="Times New Roman" pitchFamily="18" charset="0"/>
              </a:rPr>
              <a:pPr eaLnBrk="1" hangingPunct="1"/>
              <a:t>11</a:t>
            </a:fld>
            <a:endParaRPr lang="en-US" sz="1200"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331788" y="696913"/>
            <a:ext cx="6197600" cy="3486150"/>
          </a:xfrm>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Light-sport Aircraft come in many forms including airplanes, gliders, powered parachutes, weight-shift-control, and lighter than air designs.</a:t>
            </a:r>
          </a:p>
          <a:p>
            <a:endParaRPr lang="en-US" dirty="0" smtClean="0">
              <a:latin typeface="Times New Roman" pitchFamily="18" charset="0"/>
              <a:ea typeface="ＭＳ Ｐゴシック" pitchFamily="34" charset="-128"/>
            </a:endParaRPr>
          </a:p>
          <a:p>
            <a:pPr marL="171450" indent="-171450">
              <a:buFont typeface="Arial" panose="020B0604020202020204" pitchFamily="34" charset="0"/>
              <a:buChar char="•"/>
            </a:pPr>
            <a:r>
              <a:rPr lang="en-US" dirty="0" smtClean="0">
                <a:latin typeface="Times New Roman" pitchFamily="18" charset="0"/>
                <a:ea typeface="ＭＳ Ｐゴシック" pitchFamily="34" charset="-128"/>
              </a:rPr>
              <a:t>LSAs are manufacturer-built to LSA consensus standards and are issued a special airworthiness certificate and standard operating limitations.</a:t>
            </a:r>
          </a:p>
          <a:p>
            <a:pPr marL="628650" lvl="1" indent="-171450">
              <a:buFont typeface="Arial" panose="020B0604020202020204" pitchFamily="34" charset="0"/>
              <a:buChar char="•"/>
            </a:pPr>
            <a:r>
              <a:rPr lang="en-US" dirty="0" smtClean="0">
                <a:latin typeface="Times New Roman" pitchFamily="18" charset="0"/>
                <a:ea typeface="ＭＳ Ｐゴシック" pitchFamily="34" charset="-128"/>
              </a:rPr>
              <a:t>Owners and operators are required to maintain these aircraft according to manufacturer’s specifications.</a:t>
            </a:r>
          </a:p>
          <a:p>
            <a:endParaRPr lang="en-US" dirty="0" smtClean="0">
              <a:latin typeface="Times New Roman" pitchFamily="18" charset="0"/>
              <a:ea typeface="ＭＳ Ｐゴシック" pitchFamily="34" charset="-128"/>
            </a:endParaRPr>
          </a:p>
          <a:p>
            <a:pPr marL="171450" indent="-171450">
              <a:buFont typeface="Arial" panose="020B0604020202020204" pitchFamily="34" charset="0"/>
              <a:buChar char="•"/>
            </a:pPr>
            <a:r>
              <a:rPr lang="en-US" dirty="0" smtClean="0">
                <a:latin typeface="Times New Roman" pitchFamily="18" charset="0"/>
                <a:ea typeface="ＭＳ Ｐゴシック" pitchFamily="34" charset="-128"/>
              </a:rPr>
              <a:t>E-LSAs are either amateur built or may have been moved to the E-LSA category by their owners.</a:t>
            </a:r>
          </a:p>
          <a:p>
            <a:pPr marL="628650" lvl="1" indent="-171450">
              <a:buFont typeface="Arial" panose="020B0604020202020204" pitchFamily="34" charset="0"/>
              <a:buChar char="•"/>
            </a:pPr>
            <a:r>
              <a:rPr lang="en-US" dirty="0" smtClean="0">
                <a:latin typeface="Times New Roman" pitchFamily="18" charset="0"/>
                <a:ea typeface="ＭＳ Ｐゴシック" pitchFamily="34" charset="-128"/>
              </a:rPr>
              <a:t>They are issued experimental airworthiness certificates and operating limitations appropriate to the individual airframe.</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Obviously transitioning pilots will need to know what type of certificate and operating limitations pertain to the airframe they’re flying.  </a:t>
            </a:r>
          </a:p>
          <a:p>
            <a:pPr marL="628650" lvl="1" indent="-171450">
              <a:buFont typeface="Arial" panose="020B0604020202020204" pitchFamily="34" charset="0"/>
              <a:buChar char="•"/>
            </a:pPr>
            <a:r>
              <a:rPr lang="en-US" dirty="0" smtClean="0">
                <a:latin typeface="Times New Roman" pitchFamily="18" charset="0"/>
                <a:ea typeface="ＭＳ Ｐゴシック" pitchFamily="34" charset="-128"/>
              </a:rPr>
              <a:t>Another good argument for engaging a CFI who’s thoroughly familiar with the nuances of the flying machine and who can explain the paperwork to transitioning pilots. </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22693F52-5355-43F8-AA22-523D246F69D7}" type="slidenum">
              <a:rPr lang="en-US" sz="1200" smtClean="0">
                <a:latin typeface="Times New Roman" pitchFamily="18" charset="0"/>
              </a:rPr>
              <a:pPr eaLnBrk="1" hangingPunct="1"/>
              <a:t>12</a:t>
            </a:fld>
            <a:endParaRPr lang="en-US" sz="1200"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331788" y="696913"/>
            <a:ext cx="6197600" cy="3486150"/>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Here we can see that Fatal accidents in Amateur built aircraft occur at more than twice the rate for Standard Aircraft.</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The first 50 hours in Experimental/Amateur Built aircraft are particularly hazardous.  Constructors must conduct a test flight program to develop performance and control parameters and, based on those test flights, adjustments and modifications may be required - all while learning how to fly a new aircraft.  Constructors use the test flight data to produce a Pilot’s Operating Handbook that may be comprehensive or minimal.  Future pilots of that aircraft with access to the POH will have something to go on but, for the original constructor, it’s all new territory.  </a:t>
            </a:r>
          </a:p>
          <a:p>
            <a:pPr marL="171450" indent="-171450">
              <a:buFont typeface="Arial" panose="020B0604020202020204" pitchFamily="34" charset="0"/>
              <a:buChar char="•"/>
            </a:pPr>
            <a:r>
              <a:rPr lang="en-US" dirty="0" smtClean="0">
                <a:latin typeface="Times New Roman" pitchFamily="18" charset="0"/>
                <a:ea typeface="ＭＳ Ｐゴシック" pitchFamily="34" charset="-128"/>
              </a:rPr>
              <a:t>Many Amateur-built aircraft are faster and less crash worthy than standard aircraft.</a:t>
            </a:r>
          </a:p>
          <a:p>
            <a:pPr marL="171450" indent="-171450">
              <a:buFont typeface="Arial" panose="020B0604020202020204" pitchFamily="34" charset="0"/>
              <a:buChar char="•"/>
            </a:pPr>
            <a:r>
              <a:rPr lang="en-US" dirty="0" smtClean="0">
                <a:latin typeface="Times New Roman" pitchFamily="18" charset="0"/>
                <a:ea typeface="ＭＳ Ｐゴシック" pitchFamily="34" charset="-128"/>
              </a:rPr>
              <a:t>Higher stall speeds and different handling characteristics</a:t>
            </a:r>
            <a:r>
              <a:rPr lang="en-US" baseline="0" dirty="0" smtClean="0">
                <a:latin typeface="Times New Roman" pitchFamily="18" charset="0"/>
                <a:ea typeface="ＭＳ Ｐゴシック" pitchFamily="34" charset="-128"/>
              </a:rPr>
              <a:t> make aircraft control more challenging.  </a:t>
            </a:r>
            <a:r>
              <a:rPr lang="en-US" b="1" baseline="0" dirty="0" smtClean="0">
                <a:latin typeface="Times New Roman" pitchFamily="18" charset="0"/>
                <a:ea typeface="ＭＳ Ｐゴシック" pitchFamily="34" charset="-128"/>
              </a:rPr>
              <a:t>(Click)</a:t>
            </a:r>
          </a:p>
          <a:p>
            <a:pPr marL="171450" indent="-171450">
              <a:buFont typeface="Arial" panose="020B0604020202020204" pitchFamily="34" charset="0"/>
              <a:buChar char="•"/>
            </a:pPr>
            <a:endParaRPr lang="en-US" b="1" baseline="0" dirty="0" smtClean="0">
              <a:latin typeface="Times New Roman" pitchFamily="18" charset="0"/>
              <a:ea typeface="ＭＳ Ｐゴシック" pitchFamily="34" charset="-128"/>
            </a:endParaRPr>
          </a:p>
          <a:p>
            <a:pPr marL="0" indent="0">
              <a:buFont typeface="Arial" panose="020B0604020202020204" pitchFamily="34" charset="0"/>
              <a:buNone/>
            </a:pPr>
            <a:r>
              <a:rPr lang="en-US" b="0" baseline="0" dirty="0" smtClean="0">
                <a:latin typeface="Times New Roman" pitchFamily="18" charset="0"/>
                <a:ea typeface="ＭＳ Ｐゴシック" pitchFamily="34" charset="-128"/>
              </a:rPr>
              <a:t>For this reason, the first fifty hours of flight in Experimental/Amateur-built Aircraft are particularly hazardous.  That’s why solid transition training with an experienced Flight Instructor is essential.  Transition training with the right CFI is just as important because……. </a:t>
            </a:r>
            <a:r>
              <a:rPr lang="en-US" b="1" baseline="0" dirty="0" smtClean="0">
                <a:latin typeface="Times New Roman" pitchFamily="18" charset="0"/>
                <a:ea typeface="ＭＳ Ｐゴシック" pitchFamily="34" charset="-128"/>
              </a:rPr>
              <a:t>(Click)</a:t>
            </a:r>
            <a:endParaRPr lang="en-US" b="0"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u="sng" dirty="0" smtClean="0">
                <a:latin typeface="Times New Roman" pitchFamily="18" charset="0"/>
                <a:ea typeface="ＭＳ Ｐゴシック" pitchFamily="34" charset="-128"/>
              </a:rPr>
              <a:t>Pilots who trained in standard aircraft and who are certificated at the Private Pilot or higher level are</a:t>
            </a:r>
            <a:r>
              <a:rPr lang="en-US" u="sng" baseline="0" dirty="0" smtClean="0">
                <a:latin typeface="Times New Roman" pitchFamily="18" charset="0"/>
                <a:ea typeface="ＭＳ Ｐゴシック" pitchFamily="34" charset="-128"/>
              </a:rPr>
              <a:t> </a:t>
            </a:r>
            <a:r>
              <a:rPr lang="en-US" u="sng" dirty="0" smtClean="0">
                <a:latin typeface="Times New Roman" pitchFamily="18" charset="0"/>
                <a:ea typeface="ＭＳ Ｐゴシック" pitchFamily="34" charset="-128"/>
              </a:rPr>
              <a:t>more than twice as likely to crash a light sport aircraft than LSA pilots who were trained in light-sport aircraft to begin with!</a:t>
            </a:r>
            <a:r>
              <a:rPr lang="en-US" u="none" baseline="0" dirty="0" smtClean="0">
                <a:latin typeface="Times New Roman" pitchFamily="18" charset="0"/>
                <a:ea typeface="ＭＳ Ｐゴシック" pitchFamily="34" charset="-128"/>
              </a:rPr>
              <a:t>  In many of these cases, previous experience actually compromises success in the new airframe.</a:t>
            </a:r>
            <a:endParaRPr lang="en-US" u="sng" dirty="0" smtClean="0">
              <a:latin typeface="Times New Roman" pitchFamily="18" charset="0"/>
              <a:ea typeface="ＭＳ Ｐゴシック" pitchFamily="34" charset="-128"/>
            </a:endParaRPr>
          </a:p>
          <a:p>
            <a:pPr marL="171450" indent="-171450">
              <a:buFont typeface="Arial" panose="020B0604020202020204" pitchFamily="34" charset="0"/>
              <a:buChar char="•"/>
            </a:pPr>
            <a:r>
              <a:rPr lang="en-US" dirty="0" smtClean="0">
                <a:latin typeface="Times New Roman" pitchFamily="18" charset="0"/>
                <a:ea typeface="ＭＳ Ｐゴシック" pitchFamily="34" charset="-128"/>
              </a:rPr>
              <a:t>Skills learned in standard aircraft don’t directly translate to LSA operation.</a:t>
            </a:r>
          </a:p>
          <a:p>
            <a:pPr marL="628650" lvl="1" indent="-171450">
              <a:buFont typeface="Arial" panose="020B0604020202020204" pitchFamily="34" charset="0"/>
              <a:buChar char="•"/>
            </a:pPr>
            <a:r>
              <a:rPr lang="en-US" dirty="0" smtClean="0">
                <a:latin typeface="Times New Roman" pitchFamily="18" charset="0"/>
                <a:ea typeface="ＭＳ Ｐゴシック" pitchFamily="34" charset="-128"/>
              </a:rPr>
              <a:t>LSAs often have lower performance than the aircraft</a:t>
            </a:r>
            <a:r>
              <a:rPr lang="en-US" baseline="0" dirty="0" smtClean="0">
                <a:latin typeface="Times New Roman" pitchFamily="18" charset="0"/>
                <a:ea typeface="ＭＳ Ｐゴシック" pitchFamily="34" charset="-128"/>
              </a:rPr>
              <a:t> that pilots are used to.</a:t>
            </a:r>
            <a:endParaRPr lang="en-US" dirty="0" smtClean="0">
              <a:latin typeface="Times New Roman" pitchFamily="18" charset="0"/>
              <a:ea typeface="ＭＳ Ｐゴシック" pitchFamily="34" charset="-128"/>
            </a:endParaRPr>
          </a:p>
          <a:p>
            <a:pPr marL="1085850" lvl="2" indent="-171450">
              <a:buFont typeface="Arial" panose="020B0604020202020204" pitchFamily="34" charset="0"/>
              <a:buChar char="•"/>
            </a:pPr>
            <a:r>
              <a:rPr lang="en-US" dirty="0" smtClean="0">
                <a:latin typeface="Times New Roman" pitchFamily="18" charset="0"/>
                <a:ea typeface="ＭＳ Ｐゴシック" pitchFamily="34" charset="-128"/>
              </a:rPr>
              <a:t>Lower wing loading</a:t>
            </a:r>
            <a:r>
              <a:rPr lang="en-US" b="1" dirty="0" smtClean="0">
                <a:latin typeface="Times New Roman" pitchFamily="18" charset="0"/>
                <a:ea typeface="ＭＳ Ｐゴシック" pitchFamily="34" charset="-128"/>
              </a:rPr>
              <a:t> </a:t>
            </a:r>
            <a:r>
              <a:rPr lang="en-US" b="0" dirty="0" smtClean="0">
                <a:latin typeface="Times New Roman" pitchFamily="18" charset="0"/>
                <a:ea typeface="ＭＳ Ｐゴシック" pitchFamily="34" charset="-128"/>
              </a:rPr>
              <a:t>can</a:t>
            </a:r>
            <a:r>
              <a:rPr lang="en-US" b="0" baseline="0" dirty="0" smtClean="0">
                <a:latin typeface="Times New Roman" pitchFamily="18" charset="0"/>
                <a:ea typeface="ＭＳ Ｐゴシック" pitchFamily="34" charset="-128"/>
              </a:rPr>
              <a:t> make aircraft more susceptible to wind and turbulence.</a:t>
            </a:r>
            <a:endParaRPr lang="en-US" b="1" dirty="0" smtClean="0">
              <a:latin typeface="Times New Roman" pitchFamily="18" charset="0"/>
              <a:ea typeface="ＭＳ Ｐゴシック" pitchFamily="34" charset="-128"/>
            </a:endParaRP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Background:  </a:t>
            </a:r>
            <a:r>
              <a:rPr lang="en-US" dirty="0" smtClean="0">
                <a:latin typeface="Times New Roman" pitchFamily="18" charset="0"/>
                <a:ea typeface="ＭＳ Ｐゴシック" pitchFamily="34" charset="-128"/>
              </a:rPr>
              <a:t>In 2012, NTSB completed a safety study of E-AB aircraft that included the</a:t>
            </a:r>
            <a:r>
              <a:rPr lang="en-US" baseline="0"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use of an EAA survey of E-AB pilots.</a:t>
            </a:r>
          </a:p>
          <a:p>
            <a:r>
              <a:rPr lang="en-US" dirty="0" smtClean="0">
                <a:latin typeface="Times New Roman" pitchFamily="18" charset="0"/>
                <a:ea typeface="ＭＳ Ｐゴシック" pitchFamily="34" charset="-128"/>
              </a:rPr>
              <a:t>Among other findings, NTSB</a:t>
            </a:r>
            <a:r>
              <a:rPr lang="en-US" baseline="0"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concluded that the flight test period—the first 50 hours of flight—is</a:t>
            </a:r>
            <a:r>
              <a:rPr lang="en-US" baseline="0"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uniquely challenging for most E-AB pilots because they must learn to manage the handling characteristics of an unfamiliar aircraft while also managing the challenges of the flight test environment, including instrumentation that is not yet calibrated, controls that may need adjustments, and possible malfunctions or adverse handling</a:t>
            </a:r>
            <a:r>
              <a:rPr lang="en-US" baseline="0"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characteristics. NTSB added that the E-AB safety record could be improved by providing pilots with additional training resources and, accordingly, made several recommendations to FAA and EAA regarding</a:t>
            </a:r>
          </a:p>
          <a:p>
            <a:r>
              <a:rPr lang="en-US" dirty="0" smtClean="0">
                <a:latin typeface="Times New Roman" pitchFamily="18" charset="0"/>
                <a:ea typeface="ＭＳ Ｐゴシック" pitchFamily="34" charset="-128"/>
              </a:rPr>
              <a:t>flight training and testing.  </a:t>
            </a:r>
          </a:p>
          <a:p>
            <a:endParaRPr lang="en-US" b="1" dirty="0" smtClean="0">
              <a:latin typeface="Times New Roman" pitchFamily="18" charset="0"/>
              <a:ea typeface="ＭＳ Ｐゴシック" pitchFamily="34" charset="-128"/>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66C8F902-B10C-4CB4-8136-28F9900811BE}" type="slidenum">
              <a:rPr lang="en-US" sz="1200" smtClean="0">
                <a:latin typeface="Times New Roman" pitchFamily="18" charset="0"/>
              </a:rPr>
              <a:pPr eaLnBrk="1" hangingPunct="1"/>
              <a:t>13</a:t>
            </a:fld>
            <a:endParaRPr lang="en-US" sz="1200"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331788" y="696913"/>
            <a:ext cx="6197600" cy="3486150"/>
          </a:xfrm>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Some transitions require documented training and/or additional certification.</a:t>
            </a:r>
          </a:p>
          <a:p>
            <a:pPr marL="628650" lvl="1" indent="-171450">
              <a:buFont typeface="Arial" panose="020B0604020202020204" pitchFamily="34" charset="0"/>
              <a:buChar char="•"/>
            </a:pPr>
            <a:r>
              <a:rPr lang="en-US" dirty="0" smtClean="0">
                <a:latin typeface="Times New Roman" pitchFamily="18" charset="0"/>
                <a:ea typeface="ＭＳ Ｐゴシック" pitchFamily="34" charset="-128"/>
              </a:rPr>
              <a:t>Tail wheel, complex, high performance, &amp; high altitude operations require training and an endorsement.</a:t>
            </a:r>
          </a:p>
          <a:p>
            <a:pPr marL="628650" lvl="1" indent="-171450">
              <a:buFont typeface="Arial" panose="020B0604020202020204" pitchFamily="34" charset="0"/>
              <a:buChar char="•"/>
            </a:pPr>
            <a:r>
              <a:rPr lang="en-US" dirty="0" smtClean="0">
                <a:latin typeface="Times New Roman" pitchFamily="18" charset="0"/>
                <a:ea typeface="ＭＳ Ｐゴシック" pitchFamily="34" charset="-128"/>
              </a:rPr>
              <a:t>Multi-engine and Sea Planes require training, endorsement, &amp; a certification test.  </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You may want to poll the audience as to how many have received this required training.  Some may be willing to share stories of their transitions and offer suggestions for improvement.</a:t>
            </a:r>
            <a:endParaRPr lang="en-US" b="1" dirty="0" smtClean="0">
              <a:latin typeface="Times New Roman" pitchFamily="18" charset="0"/>
              <a:ea typeface="ＭＳ Ｐゴシック" pitchFamily="34" charset="-128"/>
            </a:endParaRPr>
          </a:p>
          <a:p>
            <a:endParaRPr lang="en-US" i="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B5B5C5B1-5EE2-4E48-BCFD-8677D26D6C73}" type="slidenum">
              <a:rPr lang="en-US" sz="1200" smtClean="0">
                <a:latin typeface="Times New Roman" pitchFamily="18" charset="0"/>
              </a:rPr>
              <a:pPr eaLnBrk="1" hangingPunct="1"/>
              <a:t>14</a:t>
            </a:fld>
            <a:endParaRPr lang="en-US" sz="1200"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331788" y="696913"/>
            <a:ext cx="6197600" cy="3486150"/>
          </a:xfrm>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Whether or not you’ll be taking a flight test, it’s always important to get the right instructor – one who’s not only thoroughly familiar with the airplane but</a:t>
            </a:r>
            <a:r>
              <a:rPr lang="en-US" baseline="0"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also with the environment where you intend to fly.  Obviously getting your tail wheel endorsement at a 3,000 foot paved airport in Florida won’t prepare you for off airport operations in Alaska.  </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Work with your instructor during your training to develop personal performance figures and personal minimums.  This will tell you what you’re capable of doing with the aircraft in your chosen operations environment.  We suggest you revise the data you develop annually.  That way you’ll know exactly what you’re capable of – and what you’re not.</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Make sure you do some training and develop your personal performance data at mission weights.  There’s often a big difference in performance and handling between a fully loaded aircraft and one that only hauls a couple of people and half fuel.</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A4203D8D-D4EA-42E8-A7A8-C4720FDDBAE4}" type="slidenum">
              <a:rPr lang="en-US" sz="1200" smtClean="0">
                <a:latin typeface="Times New Roman" pitchFamily="18" charset="0"/>
              </a:rPr>
              <a:pPr eaLnBrk="1" hangingPunct="1"/>
              <a:t>15</a:t>
            </a:fld>
            <a:endParaRPr lang="en-US" sz="1200"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xfrm>
            <a:off x="331788" y="696913"/>
            <a:ext cx="6197600" cy="3486150"/>
          </a:xfrm>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There can be a big difference between being legal and being safe.  You might get your high performance training in a Cessna 182  </a:t>
            </a:r>
            <a:r>
              <a:rPr lang="en-US" b="1" dirty="0" smtClean="0">
                <a:latin typeface="Times New Roman" pitchFamily="18" charset="0"/>
                <a:ea typeface="ＭＳ Ｐゴシック" pitchFamily="34" charset="-128"/>
              </a:rPr>
              <a:t>(Click)</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and your tail wheel endorsement in a Piper Cub  </a:t>
            </a:r>
            <a:r>
              <a:rPr lang="en-US" b="1" dirty="0" smtClean="0">
                <a:latin typeface="Times New Roman" pitchFamily="18" charset="0"/>
                <a:ea typeface="ＭＳ Ｐゴシック" pitchFamily="34" charset="-128"/>
              </a:rPr>
              <a:t>(Click)</a:t>
            </a:r>
          </a:p>
          <a:p>
            <a:r>
              <a:rPr lang="en-US" dirty="0" smtClean="0">
                <a:latin typeface="Times New Roman" pitchFamily="18" charset="0"/>
                <a:ea typeface="ＭＳ Ｐゴシック" pitchFamily="34" charset="-128"/>
              </a:rPr>
              <a:t>	 		</a:t>
            </a:r>
          </a:p>
          <a:p>
            <a:r>
              <a:rPr lang="en-US" dirty="0" smtClean="0">
                <a:latin typeface="Times New Roman" pitchFamily="18" charset="0"/>
                <a:ea typeface="ＭＳ Ｐゴシック" pitchFamily="34" charset="-128"/>
              </a:rPr>
              <a:t>but that doesn’t mean you’ll be safe in a Cessna 195 without some additional training. </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Next, let’s talk about a</a:t>
            </a:r>
            <a:r>
              <a:rPr lang="en-US" baseline="0" dirty="0" smtClean="0">
                <a:latin typeface="Times New Roman" pitchFamily="18" charset="0"/>
                <a:ea typeface="ＭＳ Ｐゴシック" pitchFamily="34" charset="-128"/>
              </a:rPr>
              <a:t> big group of aircraft that may require transition training or at least – a thorough test flight.</a:t>
            </a:r>
          </a:p>
          <a:p>
            <a:endParaRPr lang="en-US" baseline="0" dirty="0" smtClean="0">
              <a:latin typeface="Times New Roman" pitchFamily="18" charset="0"/>
              <a:ea typeface="ＭＳ Ｐゴシック" pitchFamily="34" charset="-128"/>
            </a:endParaRPr>
          </a:p>
          <a:p>
            <a:r>
              <a:rPr lang="en-US" b="1" baseline="0" dirty="0" smtClean="0">
                <a:latin typeface="Times New Roman" pitchFamily="18" charset="0"/>
                <a:ea typeface="ＭＳ Ｐゴシック" pitchFamily="34" charset="-128"/>
              </a:rPr>
              <a:t>Presentation note:  </a:t>
            </a:r>
            <a:r>
              <a:rPr lang="en-US" b="0" i="1" baseline="0" dirty="0" smtClean="0">
                <a:latin typeface="Times New Roman" pitchFamily="18" charset="0"/>
                <a:ea typeface="ＭＳ Ｐゴシック" pitchFamily="34" charset="-128"/>
              </a:rPr>
              <a:t>Pause for audience to answer then:</a:t>
            </a:r>
            <a:endParaRPr lang="en-US" b="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a:t>
            </a: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7F54AEE9-33D1-4BCA-940D-8C0AD5DF078E}" type="slidenum">
              <a:rPr lang="en-US" sz="1200" smtClean="0">
                <a:latin typeface="Times New Roman" pitchFamily="18" charset="0"/>
              </a:rPr>
              <a:pPr eaLnBrk="1" hangingPunct="1"/>
              <a:t>16</a:t>
            </a:fld>
            <a:endParaRPr lang="en-US" sz="1200"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Even</a:t>
            </a:r>
            <a:r>
              <a:rPr lang="en-US" baseline="0" dirty="0" smtClean="0"/>
              <a:t> aircraft that pilots have flown before may require transition training or at least thorough familiarization flights if they have been modified.  Aircraft modifications not only increase utility and performance but they may alter flight characteristics as well. </a:t>
            </a:r>
            <a:r>
              <a:rPr lang="en-US" b="1" baseline="0" dirty="0" smtClean="0"/>
              <a:t>(Click)</a:t>
            </a:r>
            <a:endParaRPr lang="en-US" baseline="0" dirty="0" smtClean="0"/>
          </a:p>
          <a:p>
            <a:endParaRPr lang="en-US" baseline="0" dirty="0" smtClean="0"/>
          </a:p>
          <a:p>
            <a:r>
              <a:rPr lang="en-US" baseline="0" dirty="0" smtClean="0"/>
              <a:t>For example vortex generators may decrease stall speed but they may also reduce aerodynamic indications of approaching stalls.  </a:t>
            </a:r>
          </a:p>
          <a:p>
            <a:endParaRPr lang="en-US" baseline="0" dirty="0" smtClean="0"/>
          </a:p>
          <a:p>
            <a:r>
              <a:rPr lang="en-US" baseline="0" dirty="0" smtClean="0"/>
              <a:t>And aircraft with multiple alterations may exhibit flight characteristics that are different from those associated with single modifications. </a:t>
            </a:r>
          </a:p>
          <a:p>
            <a:r>
              <a:rPr lang="en-US" baseline="0" dirty="0" smtClean="0"/>
              <a:t>This means that pilots must be especially careful when transitioning to modified aircraft – even if they have extensive experience with unmodified versions.</a:t>
            </a:r>
          </a:p>
          <a:p>
            <a:endParaRPr lang="en-US" baseline="0" dirty="0" smtClean="0"/>
          </a:p>
          <a:p>
            <a:r>
              <a:rPr lang="en-US" baseline="0" dirty="0" smtClean="0"/>
              <a:t>Before we talk about transitioning let’s take a couple of minutes and a clean sheet of paper to see how modifications are approved.</a:t>
            </a:r>
          </a:p>
          <a:p>
            <a:endParaRPr lang="en-US" baseline="0" dirty="0" smtClean="0"/>
          </a:p>
          <a:p>
            <a:r>
              <a:rPr lang="en-US" b="1" baseline="0" dirty="0" smtClean="0"/>
              <a:t>(Next Slide)</a:t>
            </a:r>
          </a:p>
          <a:p>
            <a:endParaRPr lang="en-US" b="1" baseline="0" dirty="0" smtClean="0"/>
          </a:p>
          <a:p>
            <a:endParaRPr lang="en-US" baseline="0" dirty="0" smtClean="0"/>
          </a:p>
          <a:p>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2409176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beginning we had the earth, the sky, and the laws of Physics.  Eventually there were airplanes </a:t>
            </a:r>
            <a:r>
              <a:rPr lang="en-US" b="1" dirty="0" smtClean="0"/>
              <a:t>(Click)</a:t>
            </a:r>
          </a:p>
          <a:p>
            <a:endParaRPr lang="en-US" b="1"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Shortly after,</a:t>
            </a:r>
            <a:r>
              <a:rPr lang="en-US" baseline="0" dirty="0" smtClean="0"/>
              <a:t> there were airworthiness standards documented in the Code of Federal Regulations. </a:t>
            </a:r>
            <a:r>
              <a:rPr lang="en-US" b="1" dirty="0" smtClean="0"/>
              <a:t>(Click)</a:t>
            </a:r>
          </a:p>
          <a:p>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Airplane manufacturers submit data for their type designs to FAA for evaluation during which </a:t>
            </a:r>
            <a:r>
              <a:rPr lang="en-US" baseline="0" dirty="0" smtClean="0"/>
              <a:t>the designs are compared against the standards. </a:t>
            </a:r>
            <a:r>
              <a:rPr lang="en-US" b="1" dirty="0" smtClean="0"/>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Designs</a:t>
            </a:r>
            <a:r>
              <a:rPr lang="en-US" b="0" baseline="0" dirty="0" smtClean="0"/>
              <a:t> that conform to the standards are issued Standard Airworthiness Certificates.  </a:t>
            </a:r>
            <a:r>
              <a:rPr lang="en-US" b="1" baseline="0" dirty="0" smtClean="0"/>
              <a:t>(Click)</a:t>
            </a:r>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In the field aircraft must be maintained in a condition for safe operation and they must continue to conform to the type design. </a:t>
            </a:r>
            <a:r>
              <a:rPr lang="en-US" b="1" baseline="0" dirty="0" smtClean="0"/>
              <a:t>(Click)</a:t>
            </a:r>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Periodic maintenance, repairs, and inspections address wear, tear, and damage ensuring continued type design conformity. </a:t>
            </a:r>
            <a:r>
              <a:rPr lang="en-US" b="1" dirty="0" smtClean="0"/>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Most aircraft modifications don’t conform with type design so manufacturers submit data to FAA for evaluation. </a:t>
            </a:r>
            <a:r>
              <a:rPr lang="en-US" b="1" baseline="0" dirty="0" smtClean="0"/>
              <a:t>(Click)</a:t>
            </a:r>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Successful modification evaluations  are issued a Supplemental Type Certificates or STCs.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All of this is reflected in required Maintenance Documentation.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3210937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So here’s a question, How many STCs can you install on one aircraft?</a:t>
            </a:r>
          </a:p>
          <a:p>
            <a:endParaRPr lang="en-US" sz="1200" dirty="0" smtClean="0"/>
          </a:p>
          <a:p>
            <a:r>
              <a:rPr lang="en-US" b="1" baseline="0" dirty="0" smtClean="0"/>
              <a:t>Presentation note:  </a:t>
            </a:r>
            <a:r>
              <a:rPr lang="en-US" b="0" i="1" baseline="0" dirty="0" smtClean="0"/>
              <a:t>Collect audience responses then: </a:t>
            </a:r>
            <a:r>
              <a:rPr lang="en-US" sz="1200" dirty="0" smtClean="0"/>
              <a:t> </a:t>
            </a:r>
            <a:r>
              <a:rPr lang="en-US" sz="1200" b="1" dirty="0" smtClean="0"/>
              <a:t>(Click)</a:t>
            </a:r>
            <a:endParaRPr lang="en-US" sz="1200" dirty="0" smtClean="0"/>
          </a:p>
          <a:p>
            <a:endParaRPr lang="en-US" sz="1200" dirty="0" smtClean="0"/>
          </a:p>
          <a:p>
            <a:pPr marL="0" indent="0">
              <a:buNone/>
            </a:pPr>
            <a:r>
              <a:rPr lang="en-US" dirty="0" smtClean="0"/>
              <a:t>There is no limit.</a:t>
            </a:r>
            <a:r>
              <a:rPr lang="en-US" baseline="0" dirty="0" smtClean="0"/>
              <a:t>  </a:t>
            </a:r>
            <a:r>
              <a:rPr lang="en-US" dirty="0" smtClean="0"/>
              <a:t>As many as will </a:t>
            </a:r>
            <a:r>
              <a:rPr lang="en-US" i="1" u="sng" dirty="0" smtClean="0"/>
              <a:t>collectively</a:t>
            </a:r>
            <a:r>
              <a:rPr lang="en-US" dirty="0" smtClean="0"/>
              <a:t> not compromise aircraft integrity or control.  But who</a:t>
            </a:r>
            <a:r>
              <a:rPr lang="en-US" baseline="0" dirty="0" smtClean="0"/>
              <a:t>’s responsible for evaluating the interaction of all STCs on an aircraft?</a:t>
            </a:r>
          </a:p>
          <a:p>
            <a:pPr marL="0" indent="0">
              <a:buNone/>
            </a:pPr>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Presentation note:  </a:t>
            </a:r>
            <a:r>
              <a:rPr lang="en-US" b="0" i="1" baseline="0" dirty="0" smtClean="0"/>
              <a:t>Collect audience responses then:  </a:t>
            </a:r>
            <a:r>
              <a:rPr lang="en-US" sz="1200" b="1" dirty="0" smtClean="0"/>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1"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dirty="0" smtClean="0"/>
              <a:t>Well,</a:t>
            </a:r>
            <a:r>
              <a:rPr lang="en-US" sz="1200" b="0" baseline="0" dirty="0" smtClean="0"/>
              <a:t> the STC installer is responsible for assessing not only the latest installation but also the interaction among all STCs on the aircraft </a:t>
            </a:r>
            <a:r>
              <a:rPr lang="en-US" b="1" baseline="0" dirty="0" smtClean="0"/>
              <a:t> (Click)</a:t>
            </a:r>
            <a:endParaRPr lang="en-US" sz="1200" b="0" dirty="0" smtClean="0"/>
          </a:p>
          <a:p>
            <a:pPr marL="0" indent="0">
              <a:buNone/>
            </a:pPr>
            <a:endParaRPr lang="en-US" b="1" dirty="0" smtClean="0"/>
          </a:p>
          <a:p>
            <a:pPr marL="0" indent="0">
              <a:buNone/>
            </a:pPr>
            <a:r>
              <a:rPr lang="en-US" dirty="0" smtClean="0"/>
              <a:t>Each STC should include a test or verification flight.  That may</a:t>
            </a:r>
            <a:r>
              <a:rPr lang="en-US" baseline="0" dirty="0" smtClean="0"/>
              <a:t> be done by the installer or a contracted test pilot.  But it might also be done by the aircraft owner.</a:t>
            </a:r>
          </a:p>
          <a:p>
            <a:pPr marL="0" indent="0">
              <a:buNone/>
            </a:pPr>
            <a:endParaRPr lang="en-US" dirty="0" smtClean="0"/>
          </a:p>
          <a:p>
            <a:pPr marL="0" indent="0">
              <a:buNone/>
            </a:pPr>
            <a:r>
              <a:rPr lang="en-US" b="1" dirty="0" smtClean="0"/>
              <a:t>(Next Slide)</a:t>
            </a: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725278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smtClean="0">
              <a:latin typeface="Times New Roman" pitchFamily="18" charset="0"/>
              <a:ea typeface="ＭＳ Ｐゴシック" pitchFamily="34" charset="-128"/>
            </a:endParaRPr>
          </a:p>
          <a:p>
            <a:r>
              <a:rPr lang="en-US" i="1" dirty="0" smtClean="0">
                <a:latin typeface="Times New Roman" pitchFamily="18" charset="0"/>
                <a:ea typeface="ＭＳ Ｐゴシック" pitchFamily="34" charset="-128"/>
              </a:rPr>
              <a:t>You can add slides after this one to fit your situation.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defRPr/>
            </a:pPr>
            <a:r>
              <a:rPr lang="en-US" sz="1200" i="0" u="none" dirty="0" smtClean="0">
                <a:solidFill>
                  <a:srgbClr val="002060"/>
                </a:solidFill>
              </a:rPr>
              <a:t>There</a:t>
            </a:r>
            <a:r>
              <a:rPr lang="en-US" sz="1200" i="0" u="none" baseline="0" dirty="0" smtClean="0">
                <a:solidFill>
                  <a:srgbClr val="002060"/>
                </a:solidFill>
              </a:rPr>
              <a:t> are hundreds of STCs available for general aviation aircraft including:</a:t>
            </a:r>
          </a:p>
          <a:p>
            <a:pPr marL="0" indent="0">
              <a:buNone/>
              <a:defRPr/>
            </a:pPr>
            <a:endParaRPr lang="en-US" sz="1200" i="0" u="none" dirty="0" smtClean="0"/>
          </a:p>
          <a:p>
            <a:pPr indent="-182880">
              <a:buFont typeface="Arial" panose="020B0604020202020204" pitchFamily="34" charset="0"/>
              <a:buChar char="•"/>
              <a:defRPr/>
            </a:pPr>
            <a:r>
              <a:rPr lang="en-US" sz="1200" dirty="0" smtClean="0"/>
              <a:t>Control Surface Alterations</a:t>
            </a:r>
          </a:p>
          <a:p>
            <a:pPr indent="-182880">
              <a:buFont typeface="Arial" panose="020B0604020202020204" pitchFamily="34" charset="0"/>
              <a:buChar char="•"/>
              <a:defRPr/>
            </a:pPr>
            <a:r>
              <a:rPr lang="en-US" sz="1200" dirty="0" smtClean="0"/>
              <a:t>Adding Large Tires, Skis, or Floats </a:t>
            </a:r>
          </a:p>
          <a:p>
            <a:pPr indent="-182880">
              <a:buFont typeface="Arial" panose="020B0604020202020204" pitchFamily="34" charset="0"/>
              <a:buChar char="•"/>
              <a:defRPr/>
            </a:pPr>
            <a:r>
              <a:rPr lang="en-US" sz="1200" dirty="0" smtClean="0"/>
              <a:t>Vortex Generators and/or Winglets</a:t>
            </a:r>
          </a:p>
          <a:p>
            <a:pPr indent="-182880">
              <a:buFont typeface="Arial" panose="020B0604020202020204" pitchFamily="34" charset="0"/>
              <a:buChar char="•"/>
              <a:defRPr/>
            </a:pPr>
            <a:r>
              <a:rPr lang="en-US" sz="1200" dirty="0" smtClean="0"/>
              <a:t>Landing Gear Alterations such as oversized Tires, Skis or Floats</a:t>
            </a:r>
          </a:p>
          <a:p>
            <a:pPr indent="-182880">
              <a:buFont typeface="Arial" panose="020B0604020202020204" pitchFamily="34" charset="0"/>
              <a:buChar char="•"/>
              <a:defRPr/>
            </a:pPr>
            <a:r>
              <a:rPr lang="en-US" sz="1200" dirty="0" smtClean="0"/>
              <a:t>Leading and/or Trailing edge STOL alterations  </a:t>
            </a:r>
            <a:r>
              <a:rPr lang="en-US" sz="1200" b="1" dirty="0" smtClean="0"/>
              <a:t>(Click)</a:t>
            </a:r>
            <a:endParaRPr lang="en-US" sz="1200" dirty="0" smtClean="0"/>
          </a:p>
          <a:p>
            <a:pPr marL="0" indent="0" algn="ctr">
              <a:buNone/>
              <a:defRPr/>
            </a:pPr>
            <a:endParaRPr lang="en-US" sz="800" dirty="0" smtClean="0">
              <a:solidFill>
                <a:srgbClr val="002060"/>
              </a:solidFill>
            </a:endParaRPr>
          </a:p>
          <a:p>
            <a:pPr marL="0" indent="0" algn="l">
              <a:buNone/>
              <a:defRPr/>
            </a:pPr>
            <a:r>
              <a:rPr lang="en-US" sz="1200" dirty="0" smtClean="0">
                <a:solidFill>
                  <a:srgbClr val="002060"/>
                </a:solidFill>
              </a:rPr>
              <a:t>If you’re considering modifying</a:t>
            </a:r>
            <a:r>
              <a:rPr lang="en-US" sz="1200" baseline="0" dirty="0" smtClean="0">
                <a:solidFill>
                  <a:srgbClr val="002060"/>
                </a:solidFill>
              </a:rPr>
              <a:t> your aircraft we strongly suggest that you t</a:t>
            </a:r>
            <a:r>
              <a:rPr lang="en-US" sz="1200" dirty="0" smtClean="0">
                <a:solidFill>
                  <a:srgbClr val="002060"/>
                </a:solidFill>
              </a:rPr>
              <a:t>alk to Owners/Users of the STC or alteration you intend to Purchase.  </a:t>
            </a:r>
          </a:p>
          <a:p>
            <a:pPr marL="0" indent="0" algn="l">
              <a:buNone/>
              <a:defRPr/>
            </a:pPr>
            <a:endParaRPr lang="en-US" sz="1200" dirty="0" smtClean="0">
              <a:solidFill>
                <a:srgbClr val="002060"/>
              </a:solidFill>
            </a:endParaRPr>
          </a:p>
          <a:p>
            <a:pPr marL="0" indent="0" algn="l">
              <a:buNone/>
              <a:defRPr/>
            </a:pPr>
            <a:r>
              <a:rPr lang="en-US" sz="1200" dirty="0" smtClean="0">
                <a:solidFill>
                  <a:srgbClr val="002060"/>
                </a:solidFill>
              </a:rPr>
              <a:t>Talk to the Installer to verify any necessary testing was completed.  </a:t>
            </a:r>
          </a:p>
          <a:p>
            <a:pPr marL="0" indent="0" algn="l">
              <a:buNone/>
              <a:defRPr/>
            </a:pPr>
            <a:r>
              <a:rPr lang="en-US" sz="1200" dirty="0" smtClean="0">
                <a:solidFill>
                  <a:srgbClr val="002060"/>
                </a:solidFill>
              </a:rPr>
              <a:t>Heed the manufacturers’ recommendation relevant to the specific type/make or model.  </a:t>
            </a:r>
          </a:p>
          <a:p>
            <a:pPr marL="0" indent="0" algn="l">
              <a:buNone/>
              <a:defRPr/>
            </a:pPr>
            <a:endParaRPr lang="en-US" sz="1200" dirty="0" smtClean="0">
              <a:solidFill>
                <a:srgbClr val="002060"/>
              </a:solidFill>
            </a:endParaRPr>
          </a:p>
          <a:p>
            <a:pPr marL="0" indent="0" algn="l">
              <a:buNone/>
              <a:defRPr/>
            </a:pPr>
            <a:r>
              <a:rPr lang="en-US" sz="1200" b="1" dirty="0" smtClean="0">
                <a:solidFill>
                  <a:srgbClr val="002060"/>
                </a:solidFill>
              </a:rPr>
              <a:t>(Next Slide)</a:t>
            </a:r>
            <a:endParaRPr lang="en-US" sz="1200" b="1" dirty="0" smtClean="0">
              <a:solidFill>
                <a:srgbClr val="FFFF00"/>
              </a:solidFill>
            </a:endParaRPr>
          </a:p>
          <a:p>
            <a:pPr algn="l"/>
            <a:endParaRPr lang="en-US" dirty="0"/>
          </a:p>
        </p:txBody>
      </p:sp>
      <p:sp>
        <p:nvSpPr>
          <p:cNvPr id="4" name="Slide Number Placeholder 3"/>
          <p:cNvSpPr>
            <a:spLocks noGrp="1"/>
          </p:cNvSpPr>
          <p:nvPr>
            <p:ph type="sldNum" sz="quarter" idx="10"/>
          </p:nvPr>
        </p:nvSpPr>
        <p:spPr/>
        <p:txBody>
          <a:bodyPr/>
          <a:lstStyle/>
          <a:p>
            <a:pPr>
              <a:defRPr/>
            </a:pPr>
            <a:fld id="{11B598DD-9AA0-4200-809B-B3CEBCF639BB}" type="slidenum">
              <a:rPr lang="en-US" smtClean="0"/>
              <a:pPr>
                <a:defRPr/>
              </a:pPr>
              <a:t>20</a:t>
            </a:fld>
            <a:endParaRPr lang="en-US"/>
          </a:p>
        </p:txBody>
      </p:sp>
    </p:spTree>
    <p:extLst>
      <p:ext uri="{BB962C8B-B14F-4D97-AF65-F5344CB8AC3E}">
        <p14:creationId xmlns:p14="http://schemas.microsoft.com/office/powerpoint/2010/main" val="2939552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Regardless of any testing the installer may have done, your first flight in a modified aircraft will be a test flight.  </a:t>
            </a:r>
          </a:p>
          <a:p>
            <a:endParaRPr lang="en-US" dirty="0" smtClean="0"/>
          </a:p>
          <a:p>
            <a:r>
              <a:rPr lang="en-US" dirty="0" smtClean="0"/>
              <a:t>AC90-89B Amateur Built Aircraft and Ultralight Flight Test Handbook/Section 4/ provides excellent guidance on test flying.  You may not be conducting a full test program but a review of the content will give you some</a:t>
            </a:r>
            <a:r>
              <a:rPr lang="en-US" baseline="0" dirty="0" smtClean="0"/>
              <a:t> useful information on test flying.  </a:t>
            </a:r>
            <a:endParaRPr lang="en-US" dirty="0" smtClean="0"/>
          </a:p>
          <a:p>
            <a:endParaRPr lang="en-US" dirty="0" smtClean="0"/>
          </a:p>
          <a:p>
            <a:r>
              <a:rPr lang="en-US" b="1" dirty="0" smtClean="0"/>
              <a:t>Presentation note</a:t>
            </a:r>
            <a:r>
              <a:rPr lang="en-US" dirty="0" smtClean="0"/>
              <a:t>:  </a:t>
            </a:r>
            <a:r>
              <a:rPr lang="en-US" i="1" baseline="0" dirty="0" smtClean="0"/>
              <a:t>Although the AC is specific to Amateur Built and Ultralight aircraft, it provides information applicable to any flight test program.  </a:t>
            </a:r>
            <a:endParaRPr lang="en-US" baseline="0" dirty="0" smtClean="0"/>
          </a:p>
          <a:p>
            <a:endParaRPr lang="en-US" baseline="0" dirty="0" smtClean="0"/>
          </a:p>
          <a:p>
            <a:r>
              <a:rPr lang="en-US" baseline="0" dirty="0" smtClean="0"/>
              <a:t>It’s a very good idea to engage a flight instructor who’s familiar with the aircraft and its’ modifications to assist you in your transition.  </a:t>
            </a:r>
          </a:p>
          <a:p>
            <a:endParaRPr lang="en-US" baseline="0" dirty="0" smtClean="0"/>
          </a:p>
          <a:p>
            <a:endParaRPr lang="en-US" baseline="0" dirty="0" smtClean="0"/>
          </a:p>
          <a:p>
            <a:r>
              <a:rPr lang="en-US" baseline="0" dirty="0" smtClean="0"/>
              <a:t>Give yourself plenty of altitude.</a:t>
            </a:r>
          </a:p>
          <a:p>
            <a:endParaRPr lang="en-US" baseline="0" dirty="0" smtClean="0"/>
          </a:p>
          <a:p>
            <a:r>
              <a:rPr lang="en-US" baseline="0" dirty="0" smtClean="0"/>
              <a:t>Take it slowly – don’t try to win a short field landing contest or demonstrate ultimate performance right away.  Ease into the altered performance envelope.</a:t>
            </a:r>
          </a:p>
          <a:p>
            <a:endParaRPr lang="en-US" baseline="0" dirty="0" smtClean="0"/>
          </a:p>
          <a:p>
            <a:r>
              <a:rPr lang="en-US" baseline="0" dirty="0" smtClean="0"/>
              <a:t>Make sure you have good VFR weather, plenty of altitude, and long runways for the test flight (s)</a:t>
            </a:r>
          </a:p>
          <a:p>
            <a:endParaRPr lang="en-US" baseline="0" dirty="0" smtClean="0"/>
          </a:p>
          <a:p>
            <a:endParaRPr lang="en-US" baseline="0" dirty="0" smtClean="0"/>
          </a:p>
          <a:p>
            <a:r>
              <a:rPr lang="en-US" b="1" baseline="0" dirty="0" smtClean="0"/>
              <a:t>(Next Slide) </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732497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331788" y="696913"/>
            <a:ext cx="6197600" cy="3486150"/>
          </a:xfrm>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New avionics systems require transition training too.  Not just to get the most out of them but for basic safety as well.  </a:t>
            </a:r>
          </a:p>
          <a:p>
            <a:pPr marL="171450" indent="-171450">
              <a:buFont typeface="Arial" panose="020B0604020202020204" pitchFamily="34" charset="0"/>
              <a:buChar char="•"/>
            </a:pPr>
            <a:r>
              <a:rPr lang="en-US" dirty="0" smtClean="0">
                <a:latin typeface="Times New Roman" pitchFamily="18" charset="0"/>
                <a:ea typeface="ＭＳ Ｐゴシック" pitchFamily="34" charset="-128"/>
              </a:rPr>
              <a:t>Many transitioning pilots feel overwhelmed by the volume of information available on today’s avionics systems.</a:t>
            </a:r>
          </a:p>
          <a:p>
            <a:pPr marL="628650" lvl="1" indent="-171450">
              <a:buFont typeface="Arial" panose="020B0604020202020204" pitchFamily="34" charset="0"/>
              <a:buChar char="•"/>
            </a:pPr>
            <a:r>
              <a:rPr lang="en-US" dirty="0" smtClean="0">
                <a:latin typeface="Times New Roman" pitchFamily="18" charset="0"/>
                <a:ea typeface="ＭＳ Ｐゴシック" pitchFamily="34" charset="-128"/>
              </a:rPr>
              <a:t>Trouble separating critical information from non-critical.</a:t>
            </a:r>
          </a:p>
          <a:p>
            <a:pPr marL="628650" lvl="1" indent="-171450">
              <a:buFont typeface="Arial" panose="020B0604020202020204" pitchFamily="34" charset="0"/>
              <a:buChar char="•"/>
            </a:pPr>
            <a:r>
              <a:rPr lang="en-US" dirty="0" smtClean="0">
                <a:latin typeface="Times New Roman" pitchFamily="18" charset="0"/>
                <a:ea typeface="ＭＳ Ｐゴシック" pitchFamily="34" charset="-128"/>
              </a:rPr>
              <a:t>Confusion over multiple ways to do the same thing</a:t>
            </a:r>
          </a:p>
          <a:p>
            <a:pPr marL="628650" lvl="1" indent="-171450">
              <a:buFont typeface="Arial" panose="020B0604020202020204" pitchFamily="34" charset="0"/>
              <a:buChar char="•"/>
            </a:pPr>
            <a:r>
              <a:rPr lang="en-US" dirty="0" smtClean="0">
                <a:latin typeface="Times New Roman" pitchFamily="18" charset="0"/>
                <a:ea typeface="ＭＳ Ｐゴシック" pitchFamily="34" charset="-128"/>
              </a:rPr>
              <a:t>Soft key’s that can represent multiple functions</a:t>
            </a:r>
          </a:p>
          <a:p>
            <a:pPr marL="628650" lvl="1" indent="-171450">
              <a:buFont typeface="Arial" panose="020B0604020202020204" pitchFamily="34" charset="0"/>
              <a:buChar char="•"/>
            </a:pPr>
            <a:r>
              <a:rPr lang="en-US" dirty="0" smtClean="0">
                <a:latin typeface="Times New Roman" pitchFamily="18" charset="0"/>
                <a:ea typeface="ＭＳ Ｐゴシック" pitchFamily="34" charset="-128"/>
              </a:rPr>
              <a:t>Increased heads down time</a:t>
            </a:r>
          </a:p>
          <a:p>
            <a:endParaRPr lang="en-US"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 Poll audience as to what sort of instrumentation they’re flying.  If there are glass cockpit aviators in the audience ask them to talk about their transition experience and how long it took to be comfortable with the new technology.</a:t>
            </a:r>
            <a:endParaRPr lang="en-US" b="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You</a:t>
            </a:r>
            <a:r>
              <a:rPr lang="en-US" baseline="0" dirty="0" smtClean="0">
                <a:latin typeface="Times New Roman" pitchFamily="18" charset="0"/>
                <a:ea typeface="ＭＳ Ｐゴシック" pitchFamily="34" charset="-128"/>
              </a:rPr>
              <a:t> can e</a:t>
            </a:r>
            <a:r>
              <a:rPr lang="en-US" dirty="0" smtClean="0">
                <a:latin typeface="Times New Roman" pitchFamily="18" charset="0"/>
                <a:ea typeface="ＭＳ Ｐゴシック" pitchFamily="34" charset="-128"/>
              </a:rPr>
              <a:t>xpect transitions to take longer if the aircraft you’re training in has unfamiliar glass cockpit instrumentation.</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You can reduce training time and make time in the aircraft more productive if you log some time on an avionics simulator.  Most manufacturers have personal computer-based simulations for their products and many avionics packages can be operated in simulator mode. </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77932054-0F8D-4FA8-BDB7-019906947DE5}" type="slidenum">
              <a:rPr lang="en-US" sz="1200" smtClean="0">
                <a:latin typeface="Times New Roman" pitchFamily="18" charset="0"/>
              </a:rPr>
              <a:pPr eaLnBrk="1" hangingPunct="1"/>
              <a:t>22</a:t>
            </a:fld>
            <a:endParaRPr lang="en-US" sz="1200"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331788" y="696913"/>
            <a:ext cx="6197600" cy="3486150"/>
          </a:xfrm>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Big changes in operations environments should also be viewed as transitions.  Although Private Pilots must be trained and tested on towered operations it’s a good idea to take a CFI along on your first trip to a major metropolitan area. </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The</a:t>
            </a:r>
            <a:r>
              <a:rPr lang="en-US" baseline="0" dirty="0" smtClean="0">
                <a:latin typeface="Times New Roman" pitchFamily="18" charset="0"/>
                <a:ea typeface="ＭＳ Ｐゴシック" pitchFamily="34" charset="-128"/>
              </a:rPr>
              <a:t> pace of operations at busy airports can easily overwhelm even experienced pilots who are not used to the environment.  In one case, a</a:t>
            </a:r>
            <a:r>
              <a:rPr lang="en-US" dirty="0" smtClean="0">
                <a:latin typeface="Times New Roman" pitchFamily="18" charset="0"/>
                <a:ea typeface="ＭＳ Ｐゴシック" pitchFamily="34" charset="-128"/>
              </a:rPr>
              <a:t> private pilot with less than 50 hours in type crashed on final approach while complying with a series of controller requests for S turns to accommodate departing traffic.   Never compromise a stabilized approach by maneuvering.  If maneuvering is requested or required - go around.  </a:t>
            </a:r>
          </a:p>
          <a:p>
            <a:r>
              <a:rPr lang="en-US" dirty="0" smtClean="0">
                <a:latin typeface="Times New Roman" pitchFamily="18" charset="0"/>
                <a:ea typeface="ＭＳ Ｐゴシック" pitchFamily="34" charset="-128"/>
              </a:rPr>
              <a:t>Similarly requests, for speed changes should not be honored if they would result in a destabilized approach.</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Big city pilots who are comfortable with busy towered operations can be at a loss when operating to back country airstrips.  Back country transition training can acquaint you with the nuances of rural environments and ensure your wilderness flying can be done safely. </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2770E33C-618D-4DE3-965C-C868FC1D9C1C}" type="slidenum">
              <a:rPr lang="en-US" sz="1200" smtClean="0">
                <a:latin typeface="Times New Roman" pitchFamily="18" charset="0"/>
              </a:rPr>
              <a:pPr eaLnBrk="1" hangingPunct="1"/>
              <a:t>23</a:t>
            </a:fld>
            <a:endParaRPr lang="en-US" sz="1200" smtClean="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331788" y="696913"/>
            <a:ext cx="6197600" cy="3486150"/>
          </a:xfrm>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Finally here are some tips and tricks to help you avoid a loss of control accident”</a:t>
            </a:r>
          </a:p>
          <a:p>
            <a:endParaRPr lang="en-US" b="0"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Give yourself some room</a:t>
            </a:r>
          </a:p>
          <a:p>
            <a:r>
              <a:rPr lang="en-US" dirty="0" smtClean="0">
                <a:latin typeface="Times New Roman" pitchFamily="18" charset="0"/>
                <a:ea typeface="ＭＳ Ｐゴシック" pitchFamily="34" charset="-128"/>
              </a:rPr>
              <a:t>Most stall/spin/crash sequences begin close to the ground.  Many happen in the traffic pattern so, when you’re thinking about going slow don’t think low at the same time.  Practice slow speed maneuvering at altitude where you have time to recover from a stall or </a:t>
            </a:r>
            <a:r>
              <a:rPr lang="en-US" smtClean="0">
                <a:latin typeface="Times New Roman" pitchFamily="18" charset="0"/>
                <a:ea typeface="ＭＳ Ｐゴシック" pitchFamily="34" charset="-128"/>
              </a:rPr>
              <a:t>spin.  Do </a:t>
            </a:r>
            <a:r>
              <a:rPr lang="en-US" dirty="0" smtClean="0">
                <a:latin typeface="Times New Roman" pitchFamily="18" charset="0"/>
                <a:ea typeface="ＭＳ Ｐゴシック" pitchFamily="34" charset="-128"/>
              </a:rPr>
              <a:t>this regularly to maintain proficiency</a:t>
            </a:r>
          </a:p>
          <a:p>
            <a:r>
              <a:rPr lang="en-US" dirty="0" smtClean="0">
                <a:latin typeface="Times New Roman" pitchFamily="18" charset="0"/>
                <a:ea typeface="ＭＳ Ｐゴシック" pitchFamily="34" charset="-128"/>
              </a:rPr>
              <a:t>	</a:t>
            </a:r>
          </a:p>
          <a:p>
            <a:r>
              <a:rPr lang="en-US" b="1" dirty="0" smtClean="0">
                <a:latin typeface="Times New Roman" pitchFamily="18" charset="0"/>
                <a:ea typeface="ＭＳ Ｐゴシック" pitchFamily="34" charset="-128"/>
              </a:rPr>
              <a:t>Manage Distractions</a:t>
            </a:r>
          </a:p>
          <a:p>
            <a:r>
              <a:rPr lang="en-US" dirty="0" smtClean="0">
                <a:latin typeface="Times New Roman" pitchFamily="18" charset="0"/>
                <a:ea typeface="ＭＳ Ｐゴシック" pitchFamily="34" charset="-128"/>
              </a:rPr>
              <a:t>Learn to manage distractions – especially while maneuvering close to the ground</a:t>
            </a:r>
          </a:p>
          <a:p>
            <a:r>
              <a:rPr lang="en-US" dirty="0" smtClean="0">
                <a:latin typeface="Times New Roman" pitchFamily="18" charset="0"/>
                <a:ea typeface="ＭＳ Ｐゴシック" pitchFamily="34" charset="-128"/>
              </a:rPr>
              <a:t>Sterile cockpit while in departure &amp; approach flight segments and while maneuvering</a:t>
            </a:r>
          </a:p>
          <a:p>
            <a:r>
              <a:rPr lang="en-US" dirty="0" smtClean="0">
                <a:latin typeface="Times New Roman" pitchFamily="18" charset="0"/>
                <a:ea typeface="ＭＳ Ｐゴシック" pitchFamily="34" charset="-128"/>
              </a:rPr>
              <a:t>Make sure aircraft is stable before copying ATC instructions, changing charts, reviewing approach, etc.</a:t>
            </a:r>
          </a:p>
          <a:p>
            <a:r>
              <a:rPr lang="en-US" dirty="0" smtClean="0">
                <a:latin typeface="Times New Roman" pitchFamily="18" charset="0"/>
                <a:ea typeface="ＭＳ Ｐゴシック" pitchFamily="34" charset="-128"/>
              </a:rPr>
              <a:t>Assign 2</a:t>
            </a:r>
            <a:r>
              <a:rPr lang="en-US" baseline="30000" dirty="0" smtClean="0">
                <a:latin typeface="Times New Roman" pitchFamily="18" charset="0"/>
                <a:ea typeface="ＭＳ Ｐゴシック" pitchFamily="34" charset="-128"/>
              </a:rPr>
              <a:t>nd</a:t>
            </a:r>
            <a:r>
              <a:rPr lang="en-US" dirty="0" smtClean="0">
                <a:latin typeface="Times New Roman" pitchFamily="18" charset="0"/>
                <a:ea typeface="ＭＳ Ｐゴシック" pitchFamily="34" charset="-128"/>
              </a:rPr>
              <a:t> pilot or a passenger to help you scan for traffic.</a:t>
            </a:r>
          </a:p>
          <a:p>
            <a:endParaRPr lang="en-US"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Ask audience about how they manage distractions.  Relate additional things you do to keep distractions to a minimum</a:t>
            </a:r>
            <a:endParaRPr lang="en-US" b="1"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	</a:t>
            </a:r>
          </a:p>
          <a:p>
            <a:r>
              <a:rPr lang="en-US" b="1" dirty="0" smtClean="0">
                <a:latin typeface="Times New Roman" pitchFamily="18" charset="0"/>
                <a:ea typeface="ＭＳ Ｐゴシック" pitchFamily="34" charset="-128"/>
              </a:rPr>
              <a:t>Fly by – not around</a:t>
            </a:r>
          </a:p>
          <a:p>
            <a:r>
              <a:rPr lang="en-US" dirty="0" smtClean="0">
                <a:latin typeface="Times New Roman" pitchFamily="18" charset="0"/>
                <a:ea typeface="ＭＳ Ｐゴシック" pitchFamily="34" charset="-128"/>
              </a:rPr>
              <a:t>When viewing scenery or photographing subjects on the ground fly by your target in straight &amp; level flight then turn and fly by in the opposite direction.</a:t>
            </a:r>
          </a:p>
          <a:p>
            <a:r>
              <a:rPr lang="en-US" dirty="0" smtClean="0">
                <a:latin typeface="Times New Roman" pitchFamily="18" charset="0"/>
                <a:ea typeface="ＭＳ Ｐゴシック" pitchFamily="34" charset="-128"/>
              </a:rPr>
              <a:t>Concentrate on the mission task while stable then concentrate on the turn.  This is also a good time to have a 2</a:t>
            </a:r>
            <a:r>
              <a:rPr lang="en-US" baseline="30000" dirty="0" smtClean="0">
                <a:latin typeface="Times New Roman" pitchFamily="18" charset="0"/>
                <a:ea typeface="ＭＳ Ｐゴシック" pitchFamily="34" charset="-128"/>
              </a:rPr>
              <a:t>nd</a:t>
            </a:r>
            <a:r>
              <a:rPr lang="en-US" dirty="0" smtClean="0">
                <a:latin typeface="Times New Roman" pitchFamily="18" charset="0"/>
                <a:ea typeface="ＭＳ Ｐゴシック" pitchFamily="34" charset="-128"/>
              </a:rPr>
              <a:t> pilot aboard to share the workload.</a:t>
            </a:r>
          </a:p>
          <a:p>
            <a:r>
              <a:rPr lang="en-US" dirty="0" smtClean="0">
                <a:latin typeface="Times New Roman" pitchFamily="18" charset="0"/>
                <a:ea typeface="ＭＳ Ｐゴシック" pitchFamily="34" charset="-128"/>
              </a:rPr>
              <a:t>	</a:t>
            </a:r>
          </a:p>
          <a:p>
            <a:r>
              <a:rPr lang="en-US" b="1" dirty="0" smtClean="0">
                <a:latin typeface="Times New Roman" pitchFamily="18" charset="0"/>
                <a:ea typeface="ＭＳ Ｐゴシック" pitchFamily="34" charset="-128"/>
              </a:rPr>
              <a:t>Document your personal performance </a:t>
            </a:r>
          </a:p>
          <a:p>
            <a:r>
              <a:rPr lang="en-US" b="0" dirty="0" smtClean="0">
                <a:latin typeface="Times New Roman" pitchFamily="18" charset="0"/>
                <a:ea typeface="ＭＳ Ｐゴシック" pitchFamily="34" charset="-128"/>
              </a:rPr>
              <a:t>Do</a:t>
            </a:r>
            <a:r>
              <a:rPr lang="en-US" b="0" baseline="0" dirty="0" smtClean="0">
                <a:latin typeface="Times New Roman" pitchFamily="18" charset="0"/>
                <a:ea typeface="ＭＳ Ｐゴシック" pitchFamily="34" charset="-128"/>
              </a:rPr>
              <a:t> this </a:t>
            </a:r>
            <a:r>
              <a:rPr lang="en-US" dirty="0" smtClean="0">
                <a:latin typeface="Times New Roman" pitchFamily="18" charset="0"/>
                <a:ea typeface="ＭＳ Ｐゴシック" pitchFamily="34" charset="-128"/>
              </a:rPr>
              <a:t>at mission weight and in the environment you’ll be operating in.  This will tell you what you’re capable of doing with the aircraft.  </a:t>
            </a:r>
          </a:p>
          <a:p>
            <a:endParaRPr lang="en-US"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Seek regular refresher training</a:t>
            </a:r>
            <a:r>
              <a:rPr lang="en-US" dirty="0" smtClean="0">
                <a:latin typeface="Times New Roman" pitchFamily="18" charset="0"/>
                <a:ea typeface="ＭＳ Ｐゴシック" pitchFamily="34" charset="-128"/>
              </a:rPr>
              <a:t>.  </a:t>
            </a:r>
          </a:p>
          <a:p>
            <a:r>
              <a:rPr lang="en-US" dirty="0" smtClean="0">
                <a:latin typeface="Times New Roman" pitchFamily="18" charset="0"/>
                <a:ea typeface="ＭＳ Ｐゴシック" pitchFamily="34" charset="-128"/>
              </a:rPr>
              <a:t>Even though your transition training was excellent, regular proficiency training will keep you at the top of your game.</a:t>
            </a:r>
          </a:p>
          <a:p>
            <a:r>
              <a:rPr lang="en-US" dirty="0" smtClean="0">
                <a:latin typeface="Times New Roman" pitchFamily="18" charset="0"/>
                <a:ea typeface="ＭＳ Ｐゴシック" pitchFamily="34" charset="-128"/>
              </a:rPr>
              <a:t>We recommend a refresher within six months of your original transition training and an annual checkup after that.  The Wings Pilot Proficiency Program is an excellent way</a:t>
            </a:r>
            <a:r>
              <a:rPr lang="en-US" baseline="0"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to keep your skills sharp and your Flight Review up to date.</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And finally, </a:t>
            </a:r>
            <a:r>
              <a:rPr lang="en-US" b="1" dirty="0" smtClean="0">
                <a:latin typeface="Times New Roman" pitchFamily="18" charset="0"/>
                <a:ea typeface="ＭＳ Ｐゴシック" pitchFamily="34" charset="-128"/>
              </a:rPr>
              <a:t>Practice</a:t>
            </a:r>
            <a:r>
              <a:rPr lang="en-US" dirty="0" smtClean="0">
                <a:latin typeface="Times New Roman" pitchFamily="18" charset="0"/>
                <a:ea typeface="ＭＳ Ｐゴシック" pitchFamily="34" charset="-128"/>
              </a:rPr>
              <a:t> </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It’s amazing how quickly pilot skills can go from razor sharp to not so hot.  Regular practice is essential to keep you at the top of your game so fly as often as you can.  You’ll aviate with confidence and besides – it’s fun. </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a:t>
            </a:r>
            <a:endParaRPr lang="en-US" dirty="0" smtClean="0">
              <a:latin typeface="Times New Roman" pitchFamily="18" charset="0"/>
              <a:ea typeface="ＭＳ Ｐゴシック" pitchFamily="34" charset="-128"/>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5C675D08-1D74-45E1-AD4C-2C57773B7103}" type="slidenum">
              <a:rPr lang="en-US" sz="1200" smtClean="0">
                <a:latin typeface="Times New Roman" pitchFamily="18" charset="0"/>
              </a:rPr>
              <a:pPr eaLnBrk="1" hangingPunct="1"/>
              <a:t>24</a:t>
            </a:fld>
            <a:endParaRPr lang="en-US" sz="1200"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400">
                <a:solidFill>
                  <a:schemeClr val="tx1"/>
                </a:solidFill>
                <a:latin typeface="Arial" charset="0"/>
                <a:ea typeface="ＭＳ Ｐゴシック" pitchFamily="34" charset="-128"/>
              </a:defRPr>
            </a:lvl1pPr>
            <a:lvl2pPr marL="742950" indent="-285750" defTabSz="920750" eaLnBrk="0" hangingPunct="0">
              <a:defRPr sz="2400">
                <a:solidFill>
                  <a:schemeClr val="tx1"/>
                </a:solidFill>
                <a:latin typeface="Arial" charset="0"/>
                <a:ea typeface="ＭＳ Ｐゴシック" pitchFamily="34" charset="-128"/>
              </a:defRPr>
            </a:lvl2pPr>
            <a:lvl3pPr marL="1143000" indent="-228600" defTabSz="920750" eaLnBrk="0" hangingPunct="0">
              <a:defRPr sz="2400">
                <a:solidFill>
                  <a:schemeClr val="tx1"/>
                </a:solidFill>
                <a:latin typeface="Arial" charset="0"/>
                <a:ea typeface="ＭＳ Ｐゴシック" pitchFamily="34" charset="-128"/>
              </a:defRPr>
            </a:lvl3pPr>
            <a:lvl4pPr marL="1600200" indent="-228600" defTabSz="920750" eaLnBrk="0" hangingPunct="0">
              <a:defRPr sz="2400">
                <a:solidFill>
                  <a:schemeClr val="tx1"/>
                </a:solidFill>
                <a:latin typeface="Arial" charset="0"/>
                <a:ea typeface="ＭＳ Ｐゴシック" pitchFamily="34" charset="-128"/>
              </a:defRPr>
            </a:lvl4pPr>
            <a:lvl5pPr marL="2057400" indent="-228600" defTabSz="920750" eaLnBrk="0" hangingPunct="0">
              <a:defRPr sz="2400">
                <a:solidFill>
                  <a:schemeClr val="tx1"/>
                </a:solidFill>
                <a:latin typeface="Arial" charset="0"/>
                <a:ea typeface="ＭＳ Ｐゴシック" pitchFamily="34" charset="-128"/>
              </a:defRPr>
            </a:lvl5pPr>
            <a:lvl6pPr marL="25146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F67FC0E2-3B69-41B9-85E1-64DA7CB11F65}" type="slidenum">
              <a:rPr lang="en-US" sz="1200" smtClean="0">
                <a:latin typeface="Times New Roman" pitchFamily="18" charset="0"/>
              </a:rPr>
              <a:pPr eaLnBrk="1" hangingPunct="1"/>
              <a:t>25</a:t>
            </a:fld>
            <a:endParaRPr lang="en-US" sz="1200" smtClean="0">
              <a:latin typeface="Times New Roman" pitchFamily="18" charset="0"/>
            </a:endParaRPr>
          </a:p>
        </p:txBody>
      </p:sp>
      <p:sp>
        <p:nvSpPr>
          <p:cNvPr id="51203" name="Rectangle 2"/>
          <p:cNvSpPr>
            <a:spLocks noGrp="1" noRot="1" noChangeAspect="1" noChangeArrowheads="1" noTextEdit="1"/>
          </p:cNvSpPr>
          <p:nvPr>
            <p:ph type="sldImg"/>
          </p:nvPr>
        </p:nvSpPr>
        <p:spPr>
          <a:xfrm>
            <a:off x="331788" y="698500"/>
            <a:ext cx="6197600" cy="3486150"/>
          </a:xfrm>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Ask the audience to answer this question.  When they have answered; click to reveal the correct answers.</a:t>
            </a:r>
          </a:p>
          <a:p>
            <a:pPr eaLnBrk="1" hangingPunct="1"/>
            <a:endParaRPr lang="en-US" b="1" i="1" dirty="0" smtClean="0">
              <a:latin typeface="Times New Roman" pitchFamily="18" charset="0"/>
              <a:ea typeface="ＭＳ Ｐゴシック" pitchFamily="34" charset="-128"/>
            </a:endParaRPr>
          </a:p>
          <a:p>
            <a:pPr eaLnBrk="1" hangingPunct="1"/>
            <a:r>
              <a:rPr lang="en-US" dirty="0" smtClean="0">
                <a:latin typeface="Times New Roman" pitchFamily="18" charset="0"/>
                <a:ea typeface="ＭＳ Ｐゴシック" pitchFamily="34" charset="-128"/>
              </a:rPr>
              <a:t>Now for a quick review:</a:t>
            </a:r>
          </a:p>
          <a:p>
            <a:pPr eaLnBrk="1" hangingPunct="1"/>
            <a:endParaRPr lang="en-US" dirty="0" smtClean="0">
              <a:latin typeface="Times New Roman" pitchFamily="18" charset="0"/>
              <a:ea typeface="ＭＳ Ｐゴシック" pitchFamily="34" charset="-128"/>
            </a:endParaRPr>
          </a:p>
          <a:p>
            <a:pPr eaLnBrk="1" hangingPunct="1"/>
            <a:r>
              <a:rPr lang="en-US" dirty="0" smtClean="0">
                <a:latin typeface="Times New Roman" pitchFamily="18" charset="0"/>
                <a:ea typeface="ＭＳ Ｐゴシック" pitchFamily="34" charset="-128"/>
              </a:rPr>
              <a:t>Blank and Blank together account for about half of all fatal LOC accidents:</a:t>
            </a:r>
          </a:p>
          <a:p>
            <a:pPr eaLnBrk="1" hangingPunct="1"/>
            <a:endParaRPr lang="en-US" dirty="0" smtClean="0">
              <a:latin typeface="Times New Roman" pitchFamily="18" charset="0"/>
              <a:ea typeface="ＭＳ Ｐゴシック" pitchFamily="34" charset="-128"/>
            </a:endParaRPr>
          </a:p>
          <a:p>
            <a:pPr eaLnBrk="1" hangingPunct="1"/>
            <a:r>
              <a:rPr lang="en-US" dirty="0" smtClean="0">
                <a:latin typeface="Times New Roman" pitchFamily="18" charset="0"/>
                <a:ea typeface="ＭＳ Ｐゴシック" pitchFamily="34" charset="-128"/>
              </a:rPr>
              <a:t>About half of all fatal LOC accidents occur in the </a:t>
            </a:r>
            <a:r>
              <a:rPr lang="en-US" b="1" dirty="0" smtClean="0">
                <a:latin typeface="Times New Roman" pitchFamily="18" charset="0"/>
                <a:ea typeface="ＭＳ Ｐゴシック" pitchFamily="34" charset="-128"/>
              </a:rPr>
              <a:t>(Click)  </a:t>
            </a:r>
            <a:r>
              <a:rPr lang="en-US" dirty="0" smtClean="0">
                <a:latin typeface="Times New Roman" pitchFamily="18" charset="0"/>
                <a:ea typeface="ＭＳ Ｐゴシック" pitchFamily="34" charset="-128"/>
              </a:rPr>
              <a:t>maneuvering and </a:t>
            </a:r>
            <a:r>
              <a:rPr lang="en-US" b="1" dirty="0" smtClean="0">
                <a:latin typeface="Times New Roman" pitchFamily="18" charset="0"/>
                <a:ea typeface="ＭＳ Ｐゴシック" pitchFamily="34" charset="-128"/>
              </a:rPr>
              <a:t>(Click)  </a:t>
            </a:r>
            <a:r>
              <a:rPr lang="en-US" dirty="0" smtClean="0">
                <a:latin typeface="Times New Roman" pitchFamily="18" charset="0"/>
                <a:ea typeface="ＭＳ Ｐゴシック" pitchFamily="34" charset="-128"/>
              </a:rPr>
              <a:t>approach phases of flight.</a:t>
            </a:r>
            <a:endParaRPr lang="en-US" b="1" dirty="0" smtClean="0">
              <a:latin typeface="Times New Roman" pitchFamily="18" charset="0"/>
              <a:ea typeface="ＭＳ Ｐゴシック" pitchFamily="34" charset="-128"/>
            </a:endParaRPr>
          </a:p>
          <a:p>
            <a:pPr eaLnBrk="1" hangingPunct="1"/>
            <a:endParaRPr lang="en-US"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(Next Slide) </a:t>
            </a:r>
            <a:endParaRPr lang="en-US" dirty="0" smtClean="0">
              <a:latin typeface="Times New Roman" pitchFamily="18" charset="0"/>
              <a:ea typeface="ＭＳ Ｐゴシック" pitchFamily="34" charset="-128"/>
            </a:endParaRPr>
          </a:p>
          <a:p>
            <a:pPr eaLnBrk="1" hangingPunct="1"/>
            <a:endParaRPr lang="en-US" dirty="0" smtClean="0">
              <a:latin typeface="Times New Roman" pitchFamily="18" charset="0"/>
              <a:ea typeface="ＭＳ Ｐゴシック" pitchFamily="34" charset="-128"/>
            </a:endParaRPr>
          </a:p>
          <a:p>
            <a:pPr eaLnBrk="1" hangingPunct="1"/>
            <a:endParaRPr lang="en-US" b="1" dirty="0" smtClean="0">
              <a:latin typeface="Times New Roman" pitchFamily="18"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400">
                <a:solidFill>
                  <a:schemeClr val="tx1"/>
                </a:solidFill>
                <a:latin typeface="Arial" charset="0"/>
                <a:ea typeface="ＭＳ Ｐゴシック" pitchFamily="34" charset="-128"/>
              </a:defRPr>
            </a:lvl1pPr>
            <a:lvl2pPr marL="742950" indent="-285750" defTabSz="920750" eaLnBrk="0" hangingPunct="0">
              <a:defRPr sz="2400">
                <a:solidFill>
                  <a:schemeClr val="tx1"/>
                </a:solidFill>
                <a:latin typeface="Arial" charset="0"/>
                <a:ea typeface="ＭＳ Ｐゴシック" pitchFamily="34" charset="-128"/>
              </a:defRPr>
            </a:lvl2pPr>
            <a:lvl3pPr marL="1143000" indent="-228600" defTabSz="920750" eaLnBrk="0" hangingPunct="0">
              <a:defRPr sz="2400">
                <a:solidFill>
                  <a:schemeClr val="tx1"/>
                </a:solidFill>
                <a:latin typeface="Arial" charset="0"/>
                <a:ea typeface="ＭＳ Ｐゴシック" pitchFamily="34" charset="-128"/>
              </a:defRPr>
            </a:lvl3pPr>
            <a:lvl4pPr marL="1600200" indent="-228600" defTabSz="920750" eaLnBrk="0" hangingPunct="0">
              <a:defRPr sz="2400">
                <a:solidFill>
                  <a:schemeClr val="tx1"/>
                </a:solidFill>
                <a:latin typeface="Arial" charset="0"/>
                <a:ea typeface="ＭＳ Ｐゴシック" pitchFamily="34" charset="-128"/>
              </a:defRPr>
            </a:lvl4pPr>
            <a:lvl5pPr marL="2057400" indent="-228600" defTabSz="920750" eaLnBrk="0" hangingPunct="0">
              <a:defRPr sz="2400">
                <a:solidFill>
                  <a:schemeClr val="tx1"/>
                </a:solidFill>
                <a:latin typeface="Arial" charset="0"/>
                <a:ea typeface="ＭＳ Ｐゴシック" pitchFamily="34" charset="-128"/>
              </a:defRPr>
            </a:lvl5pPr>
            <a:lvl6pPr marL="25146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42F6EF18-584F-43B0-B5A9-9E93FC08C088}" type="slidenum">
              <a:rPr lang="en-US" sz="1200" smtClean="0">
                <a:latin typeface="Times New Roman" pitchFamily="18" charset="0"/>
              </a:rPr>
              <a:pPr eaLnBrk="1" hangingPunct="1"/>
              <a:t>26</a:t>
            </a:fld>
            <a:endParaRPr lang="en-US" sz="1200" smtClean="0">
              <a:latin typeface="Times New Roman" pitchFamily="18" charset="0"/>
            </a:endParaRPr>
          </a:p>
        </p:txBody>
      </p:sp>
      <p:sp>
        <p:nvSpPr>
          <p:cNvPr id="52227" name="Rectangle 2"/>
          <p:cNvSpPr>
            <a:spLocks noGrp="1" noRot="1" noChangeAspect="1" noChangeArrowheads="1" noTextEdit="1"/>
          </p:cNvSpPr>
          <p:nvPr>
            <p:ph type="sldImg"/>
          </p:nvPr>
        </p:nvSpPr>
        <p:spPr>
          <a:xfrm>
            <a:off x="331788" y="698500"/>
            <a:ext cx="6197600" cy="3486150"/>
          </a:xfrm>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Ask the audience to answer this question.  When they have answered; click to reveal the correct answers.</a:t>
            </a:r>
            <a:endParaRPr lang="en-US" b="1" dirty="0" smtClean="0">
              <a:latin typeface="Times New Roman" pitchFamily="18" charset="0"/>
              <a:ea typeface="ＭＳ Ｐゴシック" pitchFamily="34" charset="-128"/>
            </a:endParaRPr>
          </a:p>
          <a:p>
            <a:pPr eaLnBrk="1" hangingPunct="1"/>
            <a:endParaRPr lang="en-US" dirty="0" smtClean="0">
              <a:latin typeface="Times New Roman" pitchFamily="18" charset="0"/>
              <a:ea typeface="ＭＳ Ｐゴシック" pitchFamily="34" charset="-128"/>
            </a:endParaRPr>
          </a:p>
          <a:p>
            <a:pPr eaLnBrk="1" hangingPunct="1"/>
            <a:r>
              <a:rPr lang="en-US" dirty="0" smtClean="0">
                <a:latin typeface="Times New Roman" pitchFamily="18" charset="0"/>
                <a:ea typeface="ＭＳ Ｐゴシック" pitchFamily="34" charset="-128"/>
              </a:rPr>
              <a:t>To get the most out of transition training </a:t>
            </a:r>
            <a:r>
              <a:rPr lang="en-US" b="1" dirty="0" smtClean="0">
                <a:latin typeface="Times New Roman" pitchFamily="18" charset="0"/>
                <a:ea typeface="ＭＳ Ｐゴシック" pitchFamily="34" charset="-128"/>
              </a:rPr>
              <a:t>(Click)  </a:t>
            </a:r>
            <a:r>
              <a:rPr lang="en-US" dirty="0" smtClean="0">
                <a:latin typeface="Times New Roman" pitchFamily="18" charset="0"/>
                <a:ea typeface="ＭＳ Ｐゴシック" pitchFamily="34" charset="-128"/>
              </a:rPr>
              <a:t>All of the above.</a:t>
            </a:r>
            <a:endParaRPr lang="en-US" b="1" dirty="0" smtClean="0">
              <a:latin typeface="Times New Roman" pitchFamily="18" charset="0"/>
              <a:ea typeface="ＭＳ Ｐゴシック" pitchFamily="34" charset="-128"/>
            </a:endParaRPr>
          </a:p>
          <a:p>
            <a:pPr eaLnBrk="1" hangingPunct="1"/>
            <a:endParaRPr lang="en-US"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(Next Slide) </a:t>
            </a:r>
            <a:endParaRPr lang="en-US" dirty="0" smtClean="0">
              <a:latin typeface="Times New Roman" pitchFamily="18" charset="0"/>
              <a:ea typeface="ＭＳ Ｐゴシック" pitchFamily="34" charset="-128"/>
            </a:endParaRPr>
          </a:p>
          <a:p>
            <a:pPr eaLnBrk="1" hangingPunct="1"/>
            <a:endParaRPr lang="en-US" dirty="0" smtClean="0">
              <a:latin typeface="Times New Roman" pitchFamily="18" charset="0"/>
              <a:ea typeface="ＭＳ Ｐゴシック" pitchFamily="34" charset="-128"/>
            </a:endParaRPr>
          </a:p>
          <a:p>
            <a:pPr eaLnBrk="1" hangingPunct="1"/>
            <a:endParaRPr lang="en-US" b="1" dirty="0" smtClean="0">
              <a:latin typeface="Times New Roman" pitchFamily="18"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400">
                <a:solidFill>
                  <a:schemeClr val="tx1"/>
                </a:solidFill>
                <a:latin typeface="Arial" charset="0"/>
                <a:ea typeface="ＭＳ Ｐゴシック" pitchFamily="34" charset="-128"/>
              </a:defRPr>
            </a:lvl1pPr>
            <a:lvl2pPr marL="742950" indent="-285750" defTabSz="920750" eaLnBrk="0" hangingPunct="0">
              <a:defRPr sz="2400">
                <a:solidFill>
                  <a:schemeClr val="tx1"/>
                </a:solidFill>
                <a:latin typeface="Arial" charset="0"/>
                <a:ea typeface="ＭＳ Ｐゴシック" pitchFamily="34" charset="-128"/>
              </a:defRPr>
            </a:lvl2pPr>
            <a:lvl3pPr marL="1143000" indent="-228600" defTabSz="920750" eaLnBrk="0" hangingPunct="0">
              <a:defRPr sz="2400">
                <a:solidFill>
                  <a:schemeClr val="tx1"/>
                </a:solidFill>
                <a:latin typeface="Arial" charset="0"/>
                <a:ea typeface="ＭＳ Ｐゴシック" pitchFamily="34" charset="-128"/>
              </a:defRPr>
            </a:lvl3pPr>
            <a:lvl4pPr marL="1600200" indent="-228600" defTabSz="920750" eaLnBrk="0" hangingPunct="0">
              <a:defRPr sz="2400">
                <a:solidFill>
                  <a:schemeClr val="tx1"/>
                </a:solidFill>
                <a:latin typeface="Arial" charset="0"/>
                <a:ea typeface="ＭＳ Ｐゴシック" pitchFamily="34" charset="-128"/>
              </a:defRPr>
            </a:lvl4pPr>
            <a:lvl5pPr marL="2057400" indent="-228600" defTabSz="920750" eaLnBrk="0" hangingPunct="0">
              <a:defRPr sz="2400">
                <a:solidFill>
                  <a:schemeClr val="tx1"/>
                </a:solidFill>
                <a:latin typeface="Arial" charset="0"/>
                <a:ea typeface="ＭＳ Ｐゴシック" pitchFamily="34" charset="-128"/>
              </a:defRPr>
            </a:lvl5pPr>
            <a:lvl6pPr marL="25146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B640BE2B-7D58-4952-9ED0-E8E619E11180}" type="slidenum">
              <a:rPr lang="en-US" sz="1200" smtClean="0">
                <a:latin typeface="Times New Roman" pitchFamily="18" charset="0"/>
              </a:rPr>
              <a:pPr eaLnBrk="1" hangingPunct="1"/>
              <a:t>27</a:t>
            </a:fld>
            <a:endParaRPr lang="en-US" sz="1200" smtClean="0">
              <a:latin typeface="Times New Roman" pitchFamily="18" charset="0"/>
            </a:endParaRPr>
          </a:p>
        </p:txBody>
      </p:sp>
      <p:sp>
        <p:nvSpPr>
          <p:cNvPr id="53251" name="Rectangle 2"/>
          <p:cNvSpPr>
            <a:spLocks noGrp="1" noRot="1" noChangeAspect="1" noChangeArrowheads="1" noTextEdit="1"/>
          </p:cNvSpPr>
          <p:nvPr>
            <p:ph type="sldImg"/>
          </p:nvPr>
        </p:nvSpPr>
        <p:spPr>
          <a:xfrm>
            <a:off x="331788" y="698500"/>
            <a:ext cx="6197600" cy="3486150"/>
          </a:xfrm>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Ask the audience to answer this question.  When they have answered; click to reveal the correct answers.</a:t>
            </a:r>
            <a:endParaRPr lang="en-US" b="1" dirty="0" smtClean="0">
              <a:latin typeface="Times New Roman" pitchFamily="18" charset="0"/>
              <a:ea typeface="ＭＳ Ｐゴシック" pitchFamily="34" charset="-128"/>
            </a:endParaRPr>
          </a:p>
          <a:p>
            <a:pPr eaLnBrk="1" hangingPunct="1"/>
            <a:endParaRPr lang="en-US" dirty="0" smtClean="0">
              <a:latin typeface="Times New Roman" pitchFamily="18" charset="0"/>
              <a:ea typeface="ＭＳ Ｐゴシック" pitchFamily="34" charset="-128"/>
            </a:endParaRPr>
          </a:p>
          <a:p>
            <a:pPr eaLnBrk="1" hangingPunct="1"/>
            <a:r>
              <a:rPr lang="en-US" dirty="0" smtClean="0">
                <a:latin typeface="Times New Roman" pitchFamily="18" charset="0"/>
                <a:ea typeface="ＭＳ Ｐゴシック" pitchFamily="34" charset="-128"/>
              </a:rPr>
              <a:t>Transition training is more important when stepping up than when stepping down.</a:t>
            </a:r>
          </a:p>
          <a:p>
            <a:pPr eaLnBrk="1" hangingPunct="1"/>
            <a:endParaRPr lang="en-US"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(Click)  </a:t>
            </a:r>
            <a:r>
              <a:rPr lang="en-US" dirty="0" smtClean="0">
                <a:latin typeface="Times New Roman" pitchFamily="18" charset="0"/>
                <a:ea typeface="ＭＳ Ｐゴシック" pitchFamily="34" charset="-128"/>
              </a:rPr>
              <a:t>False – Transition training is important whenever you’re operating an unfamiliar aircraft or avionics system as well as when you’re operating in unfamiliar environments.  </a:t>
            </a:r>
          </a:p>
          <a:p>
            <a:pPr eaLnBrk="1" hangingPunct="1"/>
            <a:endParaRPr lang="en-US" b="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(Next Slide) </a:t>
            </a:r>
            <a:endParaRPr lang="en-US" dirty="0" smtClean="0">
              <a:latin typeface="Times New Roman" pitchFamily="18" charset="0"/>
              <a:ea typeface="ＭＳ Ｐゴシック" pitchFamily="34" charset="-128"/>
            </a:endParaRPr>
          </a:p>
          <a:p>
            <a:pPr eaLnBrk="1" hangingPunct="1"/>
            <a:endParaRPr lang="en-US" dirty="0" smtClean="0">
              <a:latin typeface="Times New Roman" pitchFamily="18" charset="0"/>
              <a:ea typeface="ＭＳ Ｐゴシック" pitchFamily="34" charset="-128"/>
            </a:endParaRPr>
          </a:p>
          <a:p>
            <a:pPr eaLnBrk="1" hangingPunct="1"/>
            <a:endParaRPr lang="en-US" b="1" dirty="0" smtClean="0">
              <a:latin typeface="Times New Roman" pitchFamily="18"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400">
                <a:solidFill>
                  <a:schemeClr val="tx1"/>
                </a:solidFill>
                <a:latin typeface="Arial" charset="0"/>
                <a:ea typeface="ＭＳ Ｐゴシック" pitchFamily="34" charset="-128"/>
              </a:defRPr>
            </a:lvl1pPr>
            <a:lvl2pPr marL="742950" indent="-285750" defTabSz="920750" eaLnBrk="0" hangingPunct="0">
              <a:defRPr sz="2400">
                <a:solidFill>
                  <a:schemeClr val="tx1"/>
                </a:solidFill>
                <a:latin typeface="Arial" charset="0"/>
                <a:ea typeface="ＭＳ Ｐゴシック" pitchFamily="34" charset="-128"/>
              </a:defRPr>
            </a:lvl2pPr>
            <a:lvl3pPr marL="1143000" indent="-228600" defTabSz="920750" eaLnBrk="0" hangingPunct="0">
              <a:defRPr sz="2400">
                <a:solidFill>
                  <a:schemeClr val="tx1"/>
                </a:solidFill>
                <a:latin typeface="Arial" charset="0"/>
                <a:ea typeface="ＭＳ Ｐゴシック" pitchFamily="34" charset="-128"/>
              </a:defRPr>
            </a:lvl3pPr>
            <a:lvl4pPr marL="1600200" indent="-228600" defTabSz="920750" eaLnBrk="0" hangingPunct="0">
              <a:defRPr sz="2400">
                <a:solidFill>
                  <a:schemeClr val="tx1"/>
                </a:solidFill>
                <a:latin typeface="Arial" charset="0"/>
                <a:ea typeface="ＭＳ Ｐゴシック" pitchFamily="34" charset="-128"/>
              </a:defRPr>
            </a:lvl4pPr>
            <a:lvl5pPr marL="2057400" indent="-228600" defTabSz="920750" eaLnBrk="0" hangingPunct="0">
              <a:defRPr sz="2400">
                <a:solidFill>
                  <a:schemeClr val="tx1"/>
                </a:solidFill>
                <a:latin typeface="Arial" charset="0"/>
                <a:ea typeface="ＭＳ Ｐゴシック" pitchFamily="34" charset="-128"/>
              </a:defRPr>
            </a:lvl5pPr>
            <a:lvl6pPr marL="25146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79B8134B-FA8E-4CC6-890F-FE98DB13DB7C}" type="slidenum">
              <a:rPr lang="en-US" sz="1200" smtClean="0">
                <a:latin typeface="Times New Roman" pitchFamily="18" charset="0"/>
              </a:rPr>
              <a:pPr eaLnBrk="1" hangingPunct="1"/>
              <a:t>28</a:t>
            </a:fld>
            <a:endParaRPr lang="en-US" sz="1200" smtClean="0">
              <a:latin typeface="Times New Roman" pitchFamily="18" charset="0"/>
            </a:endParaRPr>
          </a:p>
        </p:txBody>
      </p:sp>
      <p:sp>
        <p:nvSpPr>
          <p:cNvPr id="54275" name="Rectangle 2"/>
          <p:cNvSpPr>
            <a:spLocks noGrp="1" noRot="1" noChangeAspect="1" noChangeArrowheads="1" noTextEdit="1"/>
          </p:cNvSpPr>
          <p:nvPr>
            <p:ph type="sldImg"/>
          </p:nvPr>
        </p:nvSpPr>
        <p:spPr>
          <a:xfrm>
            <a:off x="331788" y="698500"/>
            <a:ext cx="6197600" cy="3486150"/>
          </a:xfrm>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Ask the audience to answer this question.  When they have answered; click to reveal the correct answers.</a:t>
            </a:r>
            <a:endParaRPr lang="en-US" b="1" dirty="0" smtClean="0">
              <a:latin typeface="Times New Roman" pitchFamily="18" charset="0"/>
              <a:ea typeface="ＭＳ Ｐゴシック" pitchFamily="34" charset="-128"/>
            </a:endParaRPr>
          </a:p>
          <a:p>
            <a:pPr eaLnBrk="1" hangingPunct="1"/>
            <a:endParaRPr lang="en-US"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(Click)   </a:t>
            </a:r>
            <a:r>
              <a:rPr lang="en-US" dirty="0" smtClean="0">
                <a:latin typeface="Times New Roman" pitchFamily="18" charset="0"/>
                <a:ea typeface="ＭＳ Ｐゴシック" pitchFamily="34" charset="-128"/>
              </a:rPr>
              <a:t>Pilots trained in traditional aircraft are more likely, less likely, or neither more nor less likely to crash in LSAs than pilots trained in LSAs to begin with.  </a:t>
            </a:r>
          </a:p>
          <a:p>
            <a:pPr eaLnBrk="1" hangingPunct="1"/>
            <a:endParaRPr lang="en-US" dirty="0" smtClean="0">
              <a:latin typeface="Times New Roman" pitchFamily="18" charset="0"/>
              <a:ea typeface="ＭＳ Ｐゴシック" pitchFamily="34" charset="-128"/>
            </a:endParaRPr>
          </a:p>
          <a:p>
            <a:pPr eaLnBrk="1" hangingPunct="1"/>
            <a:r>
              <a:rPr lang="en-US" dirty="0" smtClean="0">
                <a:latin typeface="Times New Roman" pitchFamily="18" charset="0"/>
                <a:ea typeface="ＭＳ Ｐゴシック" pitchFamily="34" charset="-128"/>
              </a:rPr>
              <a:t>and What’s to be done about it?   </a:t>
            </a:r>
            <a:endParaRPr lang="en-US" b="1" dirty="0" smtClean="0">
              <a:latin typeface="Times New Roman" pitchFamily="18" charset="0"/>
              <a:ea typeface="ＭＳ Ｐゴシック" pitchFamily="34" charset="-128"/>
            </a:endParaRPr>
          </a:p>
          <a:p>
            <a:pPr eaLnBrk="1" hangingPunct="1"/>
            <a:endParaRPr lang="en-US" b="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(Next Slide) </a:t>
            </a:r>
            <a:endParaRPr lang="en-US" dirty="0" smtClean="0">
              <a:latin typeface="Times New Roman" pitchFamily="18" charset="0"/>
              <a:ea typeface="ＭＳ Ｐゴシック" pitchFamily="34" charset="-128"/>
            </a:endParaRPr>
          </a:p>
          <a:p>
            <a:pPr eaLnBrk="1" hangingPunct="1"/>
            <a:endParaRPr lang="en-US" dirty="0" smtClean="0">
              <a:latin typeface="Times New Roman" pitchFamily="18" charset="0"/>
              <a:ea typeface="ＭＳ Ｐゴシック" pitchFamily="34" charset="-128"/>
            </a:endParaRPr>
          </a:p>
          <a:p>
            <a:pPr eaLnBrk="1" hangingPunct="1"/>
            <a:endParaRPr lang="en-US" b="1" dirty="0" smtClean="0">
              <a:latin typeface="Times New Roman" pitchFamily="18"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400">
                <a:solidFill>
                  <a:schemeClr val="tx1"/>
                </a:solidFill>
                <a:latin typeface="Arial" charset="0"/>
                <a:ea typeface="ＭＳ Ｐゴシック" pitchFamily="34" charset="-128"/>
              </a:defRPr>
            </a:lvl1pPr>
            <a:lvl2pPr marL="742950" indent="-285750" defTabSz="920750" eaLnBrk="0" hangingPunct="0">
              <a:defRPr sz="2400">
                <a:solidFill>
                  <a:schemeClr val="tx1"/>
                </a:solidFill>
                <a:latin typeface="Arial" charset="0"/>
                <a:ea typeface="ＭＳ Ｐゴシック" pitchFamily="34" charset="-128"/>
              </a:defRPr>
            </a:lvl2pPr>
            <a:lvl3pPr marL="1143000" indent="-228600" defTabSz="920750" eaLnBrk="0" hangingPunct="0">
              <a:defRPr sz="2400">
                <a:solidFill>
                  <a:schemeClr val="tx1"/>
                </a:solidFill>
                <a:latin typeface="Arial" charset="0"/>
                <a:ea typeface="ＭＳ Ｐゴシック" pitchFamily="34" charset="-128"/>
              </a:defRPr>
            </a:lvl3pPr>
            <a:lvl4pPr marL="1600200" indent="-228600" defTabSz="920750" eaLnBrk="0" hangingPunct="0">
              <a:defRPr sz="2400">
                <a:solidFill>
                  <a:schemeClr val="tx1"/>
                </a:solidFill>
                <a:latin typeface="Arial" charset="0"/>
                <a:ea typeface="ＭＳ Ｐゴシック" pitchFamily="34" charset="-128"/>
              </a:defRPr>
            </a:lvl4pPr>
            <a:lvl5pPr marL="2057400" indent="-228600" defTabSz="920750" eaLnBrk="0" hangingPunct="0">
              <a:defRPr sz="2400">
                <a:solidFill>
                  <a:schemeClr val="tx1"/>
                </a:solidFill>
                <a:latin typeface="Arial" charset="0"/>
                <a:ea typeface="ＭＳ Ｐゴシック" pitchFamily="34" charset="-128"/>
              </a:defRPr>
            </a:lvl5pPr>
            <a:lvl6pPr marL="25146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0750"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0ED245B8-8AF0-48C2-AD9F-B9040801FE1F}" type="slidenum">
              <a:rPr lang="en-US" sz="1200" smtClean="0">
                <a:latin typeface="Times New Roman" pitchFamily="18" charset="0"/>
              </a:rPr>
              <a:pPr eaLnBrk="1" hangingPunct="1"/>
              <a:t>29</a:t>
            </a:fld>
            <a:endParaRPr lang="en-US" sz="1200" smtClean="0">
              <a:latin typeface="Times New Roman" pitchFamily="18" charset="0"/>
            </a:endParaRPr>
          </a:p>
        </p:txBody>
      </p:sp>
      <p:sp>
        <p:nvSpPr>
          <p:cNvPr id="55299" name="Rectangle 2"/>
          <p:cNvSpPr>
            <a:spLocks noGrp="1" noRot="1" noChangeAspect="1" noChangeArrowheads="1" noTextEdit="1"/>
          </p:cNvSpPr>
          <p:nvPr>
            <p:ph type="sldImg"/>
          </p:nvPr>
        </p:nvSpPr>
        <p:spPr>
          <a:xfrm>
            <a:off x="331788" y="698500"/>
            <a:ext cx="6197600" cy="3486150"/>
          </a:xfrm>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Ask the audience to answer this question.  When they have answered; click to reveal the correct answers.</a:t>
            </a:r>
            <a:endParaRPr lang="en-US" b="1" dirty="0" smtClean="0">
              <a:latin typeface="Times New Roman" pitchFamily="18" charset="0"/>
              <a:ea typeface="ＭＳ Ｐゴシック" pitchFamily="34" charset="-128"/>
            </a:endParaRPr>
          </a:p>
          <a:p>
            <a:pPr eaLnBrk="1" hangingPunct="1"/>
            <a:endParaRPr lang="en-US" dirty="0" smtClean="0">
              <a:latin typeface="Times New Roman" pitchFamily="18" charset="0"/>
              <a:ea typeface="ＭＳ Ｐゴシック" pitchFamily="34" charset="-128"/>
            </a:endParaRPr>
          </a:p>
          <a:p>
            <a:pPr eaLnBrk="1" hangingPunct="1"/>
            <a:r>
              <a:rPr lang="en-US" dirty="0" smtClean="0">
                <a:latin typeface="Times New Roman" pitchFamily="18" charset="0"/>
                <a:ea typeface="ＭＳ Ｐゴシック" pitchFamily="34" charset="-128"/>
              </a:rPr>
              <a:t>Good practices to avoid Loss of Control are:     </a:t>
            </a:r>
            <a:r>
              <a:rPr lang="en-US" b="1" dirty="0" smtClean="0">
                <a:latin typeface="Times New Roman" pitchFamily="18" charset="0"/>
                <a:ea typeface="ＭＳ Ｐゴシック" pitchFamily="34" charset="-128"/>
              </a:rPr>
              <a:t>(Click)   </a:t>
            </a:r>
          </a:p>
          <a:p>
            <a:pPr eaLnBrk="1" hangingPunct="1"/>
            <a:endParaRPr lang="en-US" b="1" dirty="0" smtClean="0">
              <a:latin typeface="Times New Roman" pitchFamily="18" charset="0"/>
              <a:ea typeface="ＭＳ Ｐゴシック" pitchFamily="34" charset="-128"/>
            </a:endParaRPr>
          </a:p>
          <a:p>
            <a:pPr eaLnBrk="1" hangingPunct="1"/>
            <a:r>
              <a:rPr lang="en-US" dirty="0" smtClean="0">
                <a:latin typeface="Times New Roman" pitchFamily="18" charset="0"/>
                <a:ea typeface="ＭＳ Ｐゴシック" pitchFamily="34" charset="-128"/>
              </a:rPr>
              <a:t>All of the above.  </a:t>
            </a:r>
          </a:p>
          <a:p>
            <a:pPr eaLnBrk="1" hangingPunct="1"/>
            <a:endParaRPr lang="en-US" b="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(Next Slide) </a:t>
            </a:r>
            <a:endParaRPr lang="en-US" dirty="0" smtClean="0">
              <a:latin typeface="Times New Roman" pitchFamily="18" charset="0"/>
              <a:ea typeface="ＭＳ Ｐゴシック" pitchFamily="34" charset="-128"/>
            </a:endParaRPr>
          </a:p>
          <a:p>
            <a:pPr eaLnBrk="1" hangingPunct="1"/>
            <a:endParaRPr lang="en-US" dirty="0" smtClean="0">
              <a:latin typeface="Times New Roman" pitchFamily="18" charset="0"/>
              <a:ea typeface="ＭＳ Ｐゴシック" pitchFamily="34" charset="-128"/>
            </a:endParaRPr>
          </a:p>
          <a:p>
            <a:pPr eaLnBrk="1" hangingPunct="1"/>
            <a:endParaRPr lang="en-US" b="1" dirty="0" smtClean="0">
              <a:latin typeface="Times New Roman" pitchFamily="18"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331788" y="696913"/>
            <a:ext cx="6197600" cy="3486150"/>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In this presentation we’ll talk a little bit about Loss of Control Accidents and recommendations from a work group that studies loss of control.  We’ll talk about the different types of transition training and offer suggestions that will help you to get the most from your training.  Finally we’ll give you some tips and tricks that will help you to avoid loss of control in any aircraft.</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If you’ll be discussing additional items, add them to this list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26D2F0CE-BAB5-4DD3-B234-22D64F243ABE}" type="slidenum">
              <a:rPr lang="en-US" sz="1200" smtClean="0">
                <a:latin typeface="Times New Roman" pitchFamily="18" charset="0"/>
              </a:rPr>
              <a:pPr eaLnBrk="1" hangingPunct="1"/>
              <a:t>3</a:t>
            </a:fld>
            <a:endParaRPr lang="en-US" sz="1200" smtClean="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331788" y="696913"/>
            <a:ext cx="6197600" cy="3486150"/>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Times New Roman" pitchFamily="18" charset="0"/>
                <a:ea typeface="ＭＳ Ｐゴシック" pitchFamily="34" charset="-128"/>
              </a:rPr>
              <a:t>Presentation Note:   </a:t>
            </a:r>
            <a:r>
              <a:rPr lang="en-US" altLang="en-US" i="1" dirty="0" smtClean="0">
                <a:latin typeface="Times New Roman" pitchFamily="18" charset="0"/>
                <a:ea typeface="ＭＳ Ｐゴシック" pitchFamily="34" charset="-128"/>
              </a:rPr>
              <a:t>You may wish to provide your contact information and main FSDO phone number here.  Modify with </a:t>
            </a:r>
          </a:p>
          <a:p>
            <a:r>
              <a:rPr lang="en-US" altLang="en-US" i="1" dirty="0" smtClean="0">
                <a:latin typeface="Times New Roman" pitchFamily="18" charset="0"/>
                <a:ea typeface="ＭＳ Ｐゴシック" pitchFamily="34" charset="-128"/>
              </a:rPr>
              <a:t>Your information or leave blank.   </a:t>
            </a:r>
          </a:p>
          <a:p>
            <a:endParaRPr lang="en-US" altLang="en-US" b="1" i="1" dirty="0" smtClean="0">
              <a:latin typeface="Times New Roman" pitchFamily="18" charset="0"/>
              <a:ea typeface="ＭＳ Ｐゴシック" pitchFamily="34" charset="-128"/>
            </a:endParaRPr>
          </a:p>
          <a:p>
            <a:r>
              <a:rPr lang="en-US" altLang="en-US" b="1" dirty="0" smtClean="0">
                <a:latin typeface="Times New Roman" pitchFamily="18" charset="0"/>
                <a:ea typeface="ＭＳ Ｐゴシック" pitchFamily="34" charset="-128"/>
              </a:rPr>
              <a:t>(Next Slide)</a:t>
            </a:r>
          </a:p>
          <a:p>
            <a:endParaRPr lang="en-US" altLang="en-US" i="1" dirty="0" smtClean="0">
              <a:latin typeface="Times New Roman" pitchFamily="18" charset="0"/>
              <a:ea typeface="ＭＳ Ｐゴシック" pitchFamily="34" charset="-128"/>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BB1B2E31-3BE4-4017-8680-D8EAFAACF82F}" type="slidenum">
              <a:rPr lang="en-US" altLang="en-US" sz="1200" smtClean="0">
                <a:latin typeface="Times New Roman" pitchFamily="18" charset="0"/>
              </a:rPr>
              <a:pPr eaLnBrk="1" hangingPunct="1"/>
              <a:t>30</a:t>
            </a:fld>
            <a:endParaRPr lang="en-US" altLang="en-US" sz="1200" smtClean="0">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smtClean="0">
                <a:latin typeface="Times New Roman" pitchFamily="18" charset="0"/>
              </a:rPr>
              <a:t>There’s nothing like the feeling you get when you know you’re</a:t>
            </a:r>
            <a:r>
              <a:rPr lang="en-US" baseline="0" dirty="0" smtClean="0">
                <a:latin typeface="Times New Roman" pitchFamily="18" charset="0"/>
              </a:rPr>
              <a:t> playing your A game and in order to do that you need a good coach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b="0" dirty="0" smtClean="0">
                <a:latin typeface="Times New Roman" pitchFamily="18" charset="0"/>
              </a:rPr>
              <a:t>So</a:t>
            </a:r>
            <a:r>
              <a:rPr lang="en-US" b="0" baseline="0" dirty="0" smtClean="0">
                <a:latin typeface="Times New Roman" pitchFamily="18" charset="0"/>
              </a:rPr>
              <a:t> fly regularly with a CFI who will challenge you to review what you know, explore new horizons, and to always do your best.  Of course you’ll</a:t>
            </a:r>
            <a:br>
              <a:rPr lang="en-US" b="0" baseline="0" dirty="0" smtClean="0">
                <a:latin typeface="Times New Roman" pitchFamily="18" charset="0"/>
              </a:rPr>
            </a:br>
            <a:r>
              <a:rPr lang="en-US" b="0" baseline="0" dirty="0" smtClean="0">
                <a:latin typeface="Times New Roman" pitchFamily="18" charset="0"/>
              </a:rPr>
              <a:t>have to dedicate time and money to your proficiency program but it’s well worth it for the peace of mind that comes with confidence.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b="0" dirty="0" smtClean="0">
                <a:latin typeface="Times New Roman" pitchFamily="18" charset="0"/>
              </a:rPr>
              <a:t>Vince Lombardi, the famous football coach said,</a:t>
            </a:r>
            <a:r>
              <a:rPr lang="en-US" b="0" baseline="0" dirty="0" smtClean="0">
                <a:latin typeface="Times New Roman" pitchFamily="18" charset="0"/>
              </a:rPr>
              <a:t> “Practice does not make perfect.  Only perfect practice makes perfect.”  For pilots that means</a:t>
            </a:r>
            <a:br>
              <a:rPr lang="en-US" b="0" baseline="0" dirty="0" smtClean="0">
                <a:latin typeface="Times New Roman" pitchFamily="18" charset="0"/>
              </a:rPr>
            </a:br>
            <a:r>
              <a:rPr lang="en-US" b="0" baseline="0" dirty="0" smtClean="0">
                <a:latin typeface="Times New Roman" pitchFamily="18" charset="0"/>
              </a:rPr>
              <a:t>flying with precision.  On course, on altitude, on speed all the time. </a:t>
            </a:r>
            <a:r>
              <a:rPr lang="en-US" b="1" baseline="0" dirty="0" smtClean="0">
                <a:latin typeface="Times New Roman" pitchFamily="18" charset="0"/>
              </a:rPr>
              <a:t>(Click)</a:t>
            </a:r>
            <a:r>
              <a:rPr lang="en-US" b="1" dirty="0" smtClean="0">
                <a:latin typeface="Times New Roman" pitchFamily="18" charset="0"/>
              </a:rPr>
              <a:t> </a:t>
            </a:r>
            <a:endParaRPr lang="en-US" b="0" baseline="0" dirty="0" smtClean="0">
              <a:latin typeface="Times New Roman" pitchFamily="18" charset="0"/>
            </a:endParaRPr>
          </a:p>
          <a:p>
            <a:endParaRPr lang="en-US" dirty="0" smtClean="0">
              <a:latin typeface="Times New Roman" pitchFamily="18" charset="0"/>
            </a:endParaRPr>
          </a:p>
          <a:p>
            <a:r>
              <a:rPr lang="en-US" dirty="0" smtClean="0">
                <a:latin typeface="Times New Roman" pitchFamily="18" charset="0"/>
              </a:rPr>
              <a:t>And be sure to document your achievement in the Wings Proficiency Program.  It’s a great way to stay on top of your game</a:t>
            </a:r>
            <a:r>
              <a:rPr lang="en-US" baseline="0" dirty="0" smtClean="0">
                <a:latin typeface="Times New Roman" pitchFamily="18" charset="0"/>
              </a:rPr>
              <a:t> and keep you flight review current.</a:t>
            </a:r>
          </a:p>
          <a:p>
            <a:endParaRPr lang="en-US" baseline="0" dirty="0" smtClean="0">
              <a:latin typeface="Times New Roman" pitchFamily="18" charset="0"/>
            </a:endParaRPr>
          </a:p>
          <a:p>
            <a:r>
              <a:rPr lang="en-US" altLang="en-US" b="1" dirty="0" smtClean="0">
                <a:latin typeface="Times New Roman" pitchFamily="18" charset="0"/>
                <a:ea typeface="ＭＳ Ｐゴシック" pitchFamily="34" charset="-128"/>
              </a:rPr>
              <a:t>(Next</a:t>
            </a:r>
            <a:r>
              <a:rPr lang="en-US" altLang="en-US" b="1" baseline="0" dirty="0" smtClean="0">
                <a:latin typeface="Times New Roman" pitchFamily="18" charset="0"/>
                <a:ea typeface="ＭＳ Ｐゴシック" pitchFamily="34" charset="-128"/>
              </a:rPr>
              <a:t> Slide</a:t>
            </a:r>
            <a:r>
              <a:rPr lang="en-US" altLang="en-US" b="1" dirty="0" smtClean="0">
                <a:latin typeface="Times New Roman" pitchFamily="18" charset="0"/>
                <a:ea typeface="ＭＳ Ｐゴシック" pitchFamily="34" charset="-128"/>
              </a:rPr>
              <a:t>) </a:t>
            </a:r>
            <a:endParaRPr lang="en-US" dirty="0" smtClean="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31</a:t>
            </a:fld>
            <a:endParaRPr lang="en-US"/>
          </a:p>
        </p:txBody>
      </p:sp>
    </p:spTree>
    <p:extLst>
      <p:ext uri="{BB962C8B-B14F-4D97-AF65-F5344CB8AC3E}">
        <p14:creationId xmlns:p14="http://schemas.microsoft.com/office/powerpoint/2010/main" val="657409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smtClean="0"/>
              <a:t>Every</a:t>
            </a:r>
            <a:r>
              <a:rPr lang="en-US" b="0" i="0" baseline="0" dirty="0" smtClean="0"/>
              <a:t> time you complete a </a:t>
            </a:r>
            <a:r>
              <a:rPr lang="en-US" b="1" i="1" baseline="0" dirty="0" smtClean="0"/>
              <a:t>WINGS </a:t>
            </a:r>
            <a:r>
              <a:rPr lang="en-US" b="0" i="0" baseline="0" dirty="0" smtClean="0"/>
              <a:t>Phase you’re eligible to win cash in the </a:t>
            </a:r>
            <a:r>
              <a:rPr lang="en-US" b="1" i="1" baseline="0" dirty="0" smtClean="0"/>
              <a:t>WINGS </a:t>
            </a:r>
            <a:r>
              <a:rPr lang="en-US" b="0" i="0" baseline="0" dirty="0" smtClean="0"/>
              <a:t>Sweepstakes. </a:t>
            </a: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The </a:t>
            </a:r>
            <a:r>
              <a:rPr lang="en-US" dirty="0"/>
              <a:t>sweepstakes is generously funded by Paul Burger, a long time advocate for general aviation safety and a retired aviator who believes participation in this program saves lives. VISIT </a:t>
            </a:r>
            <a:r>
              <a:rPr lang="en-US" dirty="0" smtClean="0"/>
              <a:t>WWW.MYWINGSINITATIVE.ORG </a:t>
            </a:r>
            <a:r>
              <a:rPr lang="en-US" dirty="0"/>
              <a:t>to learn more and enter the sweepstakes. </a:t>
            </a: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Just navigate to http://www.</a:t>
            </a:r>
            <a:r>
              <a:rPr lang="en-US" baseline="0" dirty="0" smtClean="0"/>
              <a:t>mywingsinitiative.org or scan the QR code for details.  By the way, Instructors can also enter the sweepstakes.  But there are even better reasons to participate in </a:t>
            </a:r>
            <a:r>
              <a:rPr lang="en-US" b="1" i="1" baseline="0" dirty="0" smtClean="0"/>
              <a:t>WINGS</a:t>
            </a:r>
            <a:r>
              <a:rPr lang="en-US" b="0" i="0" baseline="0" dirty="0" smtClean="0"/>
              <a:t>.</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32</a:t>
            </a:fld>
            <a:endParaRPr lang="en-US" dirty="0"/>
          </a:p>
        </p:txBody>
      </p:sp>
    </p:spTree>
    <p:extLst>
      <p:ext uri="{BB962C8B-B14F-4D97-AF65-F5344CB8AC3E}">
        <p14:creationId xmlns:p14="http://schemas.microsoft.com/office/powerpoint/2010/main" val="164932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Safety Management Systems are a</a:t>
            </a:r>
            <a:r>
              <a:rPr lang="en-US" baseline="0" dirty="0" smtClean="0"/>
              <a:t> set of policies and processes that can increase the safety and efficiency of any flight operation.  And FAA is bringing SMS to General Aviation.  You may have heard of SMS but thought it was only for large organizations but actually SMS can be scaled to fit any operation large or small.</a:t>
            </a:r>
          </a:p>
          <a:p>
            <a:endParaRPr lang="en-US" baseline="0" dirty="0" smtClean="0"/>
          </a:p>
          <a:p>
            <a:r>
              <a:rPr lang="en-US" baseline="0" dirty="0" smtClean="0"/>
              <a:t>There are 4 major components to a Safety Management System </a:t>
            </a:r>
            <a:r>
              <a:rPr lang="en-US" b="1" baseline="0" dirty="0" smtClean="0"/>
              <a:t>(Click)</a:t>
            </a:r>
          </a:p>
          <a:p>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Safety Policy – a documented commitment to safety that runs from the head of an organization to its newest member. </a:t>
            </a:r>
            <a:r>
              <a:rPr lang="en-US" b="1" baseline="0" dirty="0" smtClean="0"/>
              <a:t>(Click)</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Safety Risk Management – a process that identifies</a:t>
            </a:r>
            <a:r>
              <a:rPr lang="en-US" b="0" baseline="0" dirty="0" smtClean="0"/>
              <a:t> hazards within an operation, determines to what extent an identified hazard may impact flight safety, and controls the risk of occurrence to an acceptable level. </a:t>
            </a:r>
            <a:r>
              <a:rPr lang="en-US" b="1" baseline="0" dirty="0" smtClean="0"/>
              <a:t>(Click)</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Safety Assurance – By collecting and analyzing information derived from safety performance data Safety Assurance ensures the performance and effectiveness of Safety Risk Controls. </a:t>
            </a:r>
            <a:r>
              <a:rPr lang="en-US" b="1" baseline="0" dirty="0" smtClean="0"/>
              <a:t>(Click)</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Safety</a:t>
            </a:r>
            <a:r>
              <a:rPr lang="en-US" b="0" baseline="0" dirty="0" smtClean="0"/>
              <a:t> Promotion communicates safety information and commitment throughout the organization. </a:t>
            </a:r>
            <a:r>
              <a:rPr lang="en-US" b="1" baseline="0" dirty="0" smtClean="0"/>
              <a:t>(Click)</a:t>
            </a:r>
          </a:p>
          <a:p>
            <a:endParaRPr lang="en-US" b="0" dirty="0" smtClean="0"/>
          </a:p>
          <a:p>
            <a:r>
              <a:rPr lang="en-US" b="0" dirty="0" smtClean="0"/>
              <a:t>You can find more information about Safety Management Systems at the URL on the Screen.</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33</a:t>
            </a:fld>
            <a:endParaRPr lang="en-US" dirty="0"/>
          </a:p>
        </p:txBody>
      </p:sp>
    </p:spTree>
    <p:extLst>
      <p:ext uri="{BB962C8B-B14F-4D97-AF65-F5344CB8AC3E}">
        <p14:creationId xmlns:p14="http://schemas.microsoft.com/office/powerpoint/2010/main" val="42356543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smtClean="0"/>
              <a:t>Your</a:t>
            </a:r>
            <a:r>
              <a:rPr lang="en-US" baseline="0" dirty="0" smtClean="0"/>
              <a:t> presence here shows that you are vital members of our General Aviation Safety Community.  The high standards you keep and the examples you set are a great credit to you and to GA.</a:t>
            </a:r>
          </a:p>
          <a:p>
            <a:endParaRPr lang="en-US" baseline="0" dirty="0" smtClean="0"/>
          </a:p>
          <a:p>
            <a:r>
              <a:rPr lang="en-US" baseline="0" dirty="0" smtClean="0"/>
              <a:t>Thank you for attending.</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34</a:t>
            </a:fld>
            <a:endParaRPr lang="en-US"/>
          </a:p>
        </p:txBody>
      </p:sp>
    </p:spTree>
    <p:extLst>
      <p:ext uri="{BB962C8B-B14F-4D97-AF65-F5344CB8AC3E}">
        <p14:creationId xmlns:p14="http://schemas.microsoft.com/office/powerpoint/2010/main" val="35265905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35</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(The End) </a:t>
            </a:r>
            <a:endParaRPr lang="en-US" i="1"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959107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331788" y="696913"/>
            <a:ext cx="6197600" cy="348615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There were 1250 fatal loss of control accidents in a recent 10 year period.  </a:t>
            </a:r>
            <a:r>
              <a:rPr lang="en-US" b="1" dirty="0" smtClean="0">
                <a:latin typeface="Times New Roman" pitchFamily="18" charset="0"/>
                <a:ea typeface="ＭＳ Ｐゴシック" pitchFamily="34" charset="-128"/>
              </a:rPr>
              <a:t>(Click)</a:t>
            </a:r>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About half of those accidents occurred in the maneuvering and approach phases of flight – think stall/spin/crash </a:t>
            </a:r>
          </a:p>
          <a:p>
            <a:endParaRPr lang="en-US" b="1"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It’s also true that many accidents occur when pilots fly aircraft they’re unfamiliar with.  In fact the first 50 to 100 hours in a new aircraft type are particularly dangerous; particularly when a formal transition training program is not followed.  </a:t>
            </a:r>
          </a:p>
          <a:p>
            <a:endParaRPr lang="en-US"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a:t>
            </a:r>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2FEF35BC-37FF-43B9-973C-687057F9147E}" type="slidenum">
              <a:rPr lang="en-US" sz="1200" smtClean="0">
                <a:latin typeface="Times New Roman" pitchFamily="18" charset="0"/>
              </a:rPr>
              <a:pPr eaLnBrk="1" hangingPunct="1"/>
              <a:t>4</a:t>
            </a:fld>
            <a:endParaRPr lang="en-US" sz="1200"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331788" y="696913"/>
            <a:ext cx="6197600" cy="3486150"/>
          </a:xfrm>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Here are some findings of a recent study of Loss of Control accidents.  Most fatal GA Loss of Control accidents have one or more of these causal factors.  </a:t>
            </a:r>
          </a:p>
          <a:p>
            <a:endParaRPr lang="en-US" dirty="0" smtClean="0">
              <a:latin typeface="Times New Roman" pitchFamily="18" charset="0"/>
              <a:ea typeface="ＭＳ Ｐゴシック" pitchFamily="34" charset="-128"/>
            </a:endParaRPr>
          </a:p>
          <a:p>
            <a:pPr marL="171450" indent="-171450">
              <a:buFont typeface="Arial" panose="020B0604020202020204" pitchFamily="34" charset="0"/>
              <a:buChar char="•"/>
            </a:pPr>
            <a:r>
              <a:rPr lang="en-US" b="1" dirty="0" smtClean="0">
                <a:latin typeface="Times New Roman" pitchFamily="18" charset="0"/>
                <a:ea typeface="ＭＳ Ｐゴシック" pitchFamily="34" charset="-128"/>
              </a:rPr>
              <a:t>Single-pilot Cockpit Resource Management </a:t>
            </a:r>
            <a:r>
              <a:rPr lang="en-US" dirty="0" smtClean="0">
                <a:latin typeface="Times New Roman" pitchFamily="18" charset="0"/>
                <a:ea typeface="ＭＳ Ｐゴシック" pitchFamily="34" charset="-128"/>
              </a:rPr>
              <a:t>skills are often cited as deficient.  There’s a lot of information and resources available and the most successful pilots know how to make use of all of it without introducing distractions.</a:t>
            </a:r>
          </a:p>
          <a:p>
            <a:endParaRPr lang="en-US" dirty="0" smtClean="0">
              <a:latin typeface="Times New Roman" pitchFamily="18" charset="0"/>
              <a:ea typeface="ＭＳ Ｐゴシック" pitchFamily="34" charset="-128"/>
            </a:endParaRPr>
          </a:p>
          <a:p>
            <a:pPr marL="171450" indent="-171450">
              <a:buFont typeface="Arial" panose="020B0604020202020204" pitchFamily="34" charset="0"/>
              <a:buChar char="•"/>
            </a:pPr>
            <a:r>
              <a:rPr lang="en-US" dirty="0" smtClean="0">
                <a:latin typeface="Times New Roman" pitchFamily="18" charset="0"/>
                <a:ea typeface="ＭＳ Ｐゴシック" pitchFamily="34" charset="-128"/>
              </a:rPr>
              <a:t>Many loss of control accidents result from </a:t>
            </a:r>
            <a:r>
              <a:rPr lang="en-US" b="1" dirty="0" smtClean="0">
                <a:latin typeface="Times New Roman" pitchFamily="18" charset="0"/>
                <a:ea typeface="ＭＳ Ｐゴシック" pitchFamily="34" charset="-128"/>
              </a:rPr>
              <a:t>un-stabilized approaches </a:t>
            </a:r>
            <a:r>
              <a:rPr lang="en-US" dirty="0" smtClean="0">
                <a:latin typeface="Times New Roman" pitchFamily="18" charset="0"/>
                <a:ea typeface="ＭＳ Ｐゴシック" pitchFamily="34" charset="-128"/>
              </a:rPr>
              <a:t>– both VFR and IFR.  This is closely tied to the next item on the list – go-around procedures.  If you’re not stable on final approach – go around.  Don’t give in to pressure to get it on the ground.  Learn to recognize and correct for de stabilizing influences.</a:t>
            </a:r>
          </a:p>
          <a:p>
            <a:r>
              <a:rPr lang="en-US" dirty="0" smtClean="0">
                <a:latin typeface="Times New Roman" pitchFamily="18" charset="0"/>
                <a:ea typeface="ＭＳ Ｐゴシック" pitchFamily="34" charset="-128"/>
              </a:rPr>
              <a:t>	</a:t>
            </a:r>
          </a:p>
          <a:p>
            <a:pPr marL="171450" indent="-171450">
              <a:buFont typeface="Arial" panose="020B0604020202020204" pitchFamily="34" charset="0"/>
              <a:buChar char="•"/>
            </a:pPr>
            <a:r>
              <a:rPr lang="en-US" dirty="0" smtClean="0">
                <a:latin typeface="Times New Roman" pitchFamily="18" charset="0"/>
                <a:ea typeface="ＭＳ Ｐゴシック" pitchFamily="34" charset="-128"/>
              </a:rPr>
              <a:t>For </a:t>
            </a:r>
            <a:r>
              <a:rPr lang="en-US" b="1" dirty="0" smtClean="0">
                <a:latin typeface="Times New Roman" pitchFamily="18" charset="0"/>
                <a:ea typeface="ＭＳ Ｐゴシック" pitchFamily="34" charset="-128"/>
              </a:rPr>
              <a:t>flight after extended periods of not flying </a:t>
            </a:r>
            <a:r>
              <a:rPr lang="en-US" dirty="0" smtClean="0">
                <a:latin typeface="Times New Roman" pitchFamily="18" charset="0"/>
                <a:ea typeface="ＭＳ Ｐゴシック" pitchFamily="34" charset="-128"/>
              </a:rPr>
              <a:t>think of aircraft builders who spend years of spare time building and then begin a flight test program in a brand new aircraft.  Or imagine a pilot who’s taken time off from flying to work on career, education, or family and then returns to the game.  Transition and refresher can make all the difference here.</a:t>
            </a:r>
          </a:p>
          <a:p>
            <a:r>
              <a:rPr lang="en-US" dirty="0" smtClean="0">
                <a:latin typeface="Times New Roman" pitchFamily="18" charset="0"/>
                <a:ea typeface="ＭＳ Ｐゴシック" pitchFamily="34" charset="-128"/>
              </a:rPr>
              <a:t>	</a:t>
            </a:r>
            <a:r>
              <a:rPr lang="en-US" baseline="0" dirty="0" smtClean="0">
                <a:latin typeface="Times New Roman" pitchFamily="18" charset="0"/>
                <a:ea typeface="ＭＳ Ｐゴシック" pitchFamily="34" charset="-128"/>
              </a:rPr>
              <a:t>    </a:t>
            </a:r>
            <a:endParaRPr lang="en-US" b="1" dirty="0" smtClean="0">
              <a:latin typeface="Times New Roman" pitchFamily="18" charset="0"/>
              <a:ea typeface="ＭＳ Ｐゴシック" pitchFamily="34" charset="-128"/>
            </a:endParaRPr>
          </a:p>
          <a:p>
            <a:pPr marL="171450" indent="-171450">
              <a:buFont typeface="Arial" panose="020B0604020202020204" pitchFamily="34" charset="0"/>
              <a:buChar char="•"/>
            </a:pPr>
            <a:r>
              <a:rPr lang="en-US" b="1" dirty="0" smtClean="0">
                <a:latin typeface="Times New Roman" pitchFamily="18" charset="0"/>
                <a:ea typeface="ＭＳ Ｐゴシック" pitchFamily="34" charset="-128"/>
              </a:rPr>
              <a:t>Over reliance on automation</a:t>
            </a:r>
            <a:r>
              <a:rPr lang="en-US" dirty="0" smtClean="0">
                <a:latin typeface="Times New Roman" pitchFamily="18" charset="0"/>
                <a:ea typeface="ＭＳ Ｐゴシック" pitchFamily="34" charset="-128"/>
              </a:rPr>
              <a:t> and the proliferation of “glass” cockpits have contributed to a remarkable number of loss of control</a:t>
            </a:r>
            <a:r>
              <a:rPr lang="en-US" baseline="0"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accidents.</a:t>
            </a:r>
          </a:p>
          <a:p>
            <a:r>
              <a:rPr lang="en-US" dirty="0" smtClean="0">
                <a:latin typeface="Times New Roman" pitchFamily="18" charset="0"/>
                <a:ea typeface="ＭＳ Ｐゴシック" pitchFamily="34" charset="-128"/>
              </a:rPr>
              <a:t>	</a:t>
            </a:r>
          </a:p>
          <a:p>
            <a:pPr marL="171450" indent="-171450">
              <a:buFont typeface="Arial" panose="020B0604020202020204" pitchFamily="34" charset="0"/>
              <a:buChar char="•"/>
            </a:pPr>
            <a:r>
              <a:rPr lang="en-US" dirty="0" smtClean="0">
                <a:latin typeface="Times New Roman" pitchFamily="18" charset="0"/>
                <a:ea typeface="ＭＳ Ｐゴシック" pitchFamily="34" charset="-128"/>
              </a:rPr>
              <a:t>Toxicology studies following fatal GA accidents found </a:t>
            </a:r>
            <a:r>
              <a:rPr lang="en-US" b="1" dirty="0" smtClean="0">
                <a:latin typeface="Times New Roman" pitchFamily="18" charset="0"/>
                <a:ea typeface="ＭＳ Ｐゴシック" pitchFamily="34" charset="-128"/>
              </a:rPr>
              <a:t>some sort of medication in 80 % </a:t>
            </a:r>
            <a:r>
              <a:rPr lang="en-US" dirty="0" smtClean="0">
                <a:latin typeface="Times New Roman" pitchFamily="18" charset="0"/>
                <a:ea typeface="ＭＳ Ｐゴシック" pitchFamily="34" charset="-128"/>
              </a:rPr>
              <a:t>of accident pilots.  Although we can’t say the medication caused the accident it could be a factor as is the underlying medical condition requiring the medication.  Obviously full disclosure to your Aviation Medical Examiner is key to avoiding compromise of your piloting skills.</a:t>
            </a:r>
          </a:p>
          <a:p>
            <a:r>
              <a:rPr lang="en-US" dirty="0" smtClean="0">
                <a:latin typeface="Times New Roman" pitchFamily="18" charset="0"/>
                <a:ea typeface="ＭＳ Ｐゴシック" pitchFamily="34" charset="-128"/>
              </a:rPr>
              <a:t>	</a:t>
            </a:r>
          </a:p>
          <a:p>
            <a:pPr marL="171450" indent="-171450">
              <a:buFont typeface="Arial" panose="020B0604020202020204" pitchFamily="34" charset="0"/>
              <a:buChar char="•"/>
            </a:pPr>
            <a:r>
              <a:rPr lang="en-US" dirty="0" smtClean="0">
                <a:latin typeface="Times New Roman" pitchFamily="18" charset="0"/>
                <a:ea typeface="ＭＳ Ｐゴシック" pitchFamily="34" charset="-128"/>
              </a:rPr>
              <a:t>Finally, Investigators suggest the need for improvement in </a:t>
            </a:r>
            <a:r>
              <a:rPr lang="en-US" b="1" dirty="0" smtClean="0">
                <a:latin typeface="Times New Roman" pitchFamily="18" charset="0"/>
                <a:ea typeface="ＭＳ Ｐゴシック" pitchFamily="34" charset="-128"/>
              </a:rPr>
              <a:t>Aeronautical Decision Making</a:t>
            </a:r>
            <a:r>
              <a:rPr lang="en-US" dirty="0" smtClean="0">
                <a:latin typeface="Times New Roman" pitchFamily="18" charset="0"/>
                <a:ea typeface="ＭＳ Ｐゴシック" pitchFamily="34" charset="-128"/>
              </a:rPr>
              <a:t>.  </a:t>
            </a:r>
          </a:p>
          <a:p>
            <a:pPr marL="171450" indent="-171450">
              <a:buFont typeface="Arial" panose="020B0604020202020204" pitchFamily="34" charset="0"/>
              <a:buChar char="•"/>
            </a:pPr>
            <a:endParaRPr lang="en-US" dirty="0" smtClean="0">
              <a:latin typeface="Times New Roman" pitchFamily="18" charset="0"/>
              <a:ea typeface="ＭＳ Ｐゴシック" pitchFamily="34" charset="-128"/>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smtClean="0">
                <a:latin typeface="Times New Roman" pitchFamily="18" charset="0"/>
                <a:ea typeface="ＭＳ Ｐゴシック" pitchFamily="34" charset="-128"/>
              </a:rPr>
              <a:t>And Finally, </a:t>
            </a:r>
            <a:r>
              <a:rPr lang="en-US" b="1" dirty="0" smtClean="0">
                <a:latin typeface="Times New Roman" pitchFamily="18" charset="0"/>
                <a:ea typeface="ＭＳ Ｐゴシック" pitchFamily="34" charset="-128"/>
              </a:rPr>
              <a:t>Insufficient transition training  </a:t>
            </a:r>
            <a:r>
              <a:rPr lang="en-US" dirty="0" smtClean="0">
                <a:latin typeface="Times New Roman" pitchFamily="18" charset="0"/>
                <a:ea typeface="ＭＳ Ｐゴシック" pitchFamily="34" charset="-128"/>
              </a:rPr>
              <a:t>We’re seeing it in the airlines and also in general aviation.  </a:t>
            </a:r>
            <a:r>
              <a:rPr lang="en-US" b="1"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It’s interesting to note that,</a:t>
            </a:r>
            <a:r>
              <a:rPr lang="en-US" baseline="0" dirty="0" smtClean="0">
                <a:latin typeface="Times New Roman" pitchFamily="18" charset="0"/>
                <a:ea typeface="ＭＳ Ｐゴシック" pitchFamily="34" charset="-128"/>
              </a:rPr>
              <a:t> with the exception of the possible misuse of drugs, a structured transition training program can address each of these causal factors.</a:t>
            </a:r>
            <a:endParaRPr lang="en-US" dirty="0" smtClean="0">
              <a:latin typeface="Times New Roman" pitchFamily="18" charset="0"/>
              <a:ea typeface="ＭＳ Ｐゴシック" pitchFamily="34" charset="-128"/>
            </a:endParaRPr>
          </a:p>
          <a:p>
            <a:pPr marL="171450" indent="-171450">
              <a:buFont typeface="Arial" panose="020B0604020202020204" pitchFamily="34" charset="0"/>
              <a:buChar char="•"/>
            </a:pPr>
            <a:endParaRPr lang="en-US" dirty="0" smtClean="0">
              <a:latin typeface="Times New Roman" pitchFamily="18" charset="0"/>
              <a:ea typeface="ＭＳ Ｐゴシック" pitchFamily="34" charset="-128"/>
            </a:endParaRP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a:t>
            </a:r>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24432D59-8F75-4C6E-BED0-45BB69D29F2C}" type="slidenum">
              <a:rPr lang="en-US" sz="1200" smtClean="0">
                <a:latin typeface="Times New Roman" pitchFamily="18" charset="0"/>
              </a:rPr>
              <a:pPr eaLnBrk="1" hangingPunct="1"/>
              <a:t>5</a:t>
            </a:fld>
            <a:endParaRPr lang="en-US" sz="1200"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331788" y="696913"/>
            <a:ext cx="6197600" cy="3486150"/>
          </a:xfrm>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Pilots usually think of transition training in the context of stepping up to a larger, faster, or more complex aircraft.  </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Complex airplanes are generally faster than what transitioning pilots are used to.  With more to do and less time to do it, staying ahead of the airplane can be a challenge.   </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	</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092A38D6-525B-40C2-B392-EC030882B215}" type="slidenum">
              <a:rPr lang="en-US" sz="1200" smtClean="0">
                <a:latin typeface="Times New Roman" pitchFamily="18" charset="0"/>
              </a:rPr>
              <a:pPr eaLnBrk="1" hangingPunct="1"/>
              <a:t>6</a:t>
            </a:fld>
            <a:endParaRPr lang="en-US" sz="1200"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defRPr sz="2400">
                <a:solidFill>
                  <a:schemeClr val="tx1"/>
                </a:solidFill>
                <a:latin typeface="Arial" charset="0"/>
                <a:ea typeface="ＭＳ Ｐゴシック" pitchFamily="34" charset="-128"/>
              </a:defRPr>
            </a:lvl1pPr>
            <a:lvl2pPr marL="742950" indent="-285750" defTabSz="919163" eaLnBrk="0" hangingPunct="0">
              <a:defRPr sz="2400">
                <a:solidFill>
                  <a:schemeClr val="tx1"/>
                </a:solidFill>
                <a:latin typeface="Arial" charset="0"/>
                <a:ea typeface="ＭＳ Ｐゴシック" pitchFamily="34" charset="-128"/>
              </a:defRPr>
            </a:lvl2pPr>
            <a:lvl3pPr marL="1143000" indent="-228600" defTabSz="919163" eaLnBrk="0" hangingPunct="0">
              <a:defRPr sz="2400">
                <a:solidFill>
                  <a:schemeClr val="tx1"/>
                </a:solidFill>
                <a:latin typeface="Arial" charset="0"/>
                <a:ea typeface="ＭＳ Ｐゴシック" pitchFamily="34" charset="-128"/>
              </a:defRPr>
            </a:lvl3pPr>
            <a:lvl4pPr marL="1600200" indent="-228600" defTabSz="919163" eaLnBrk="0" hangingPunct="0">
              <a:defRPr sz="2400">
                <a:solidFill>
                  <a:schemeClr val="tx1"/>
                </a:solidFill>
                <a:latin typeface="Arial" charset="0"/>
                <a:ea typeface="ＭＳ Ｐゴシック" pitchFamily="34" charset="-128"/>
              </a:defRPr>
            </a:lvl4pPr>
            <a:lvl5pPr marL="2057400" indent="-228600" defTabSz="919163" eaLnBrk="0" hangingPunct="0">
              <a:defRPr sz="2400">
                <a:solidFill>
                  <a:schemeClr val="tx1"/>
                </a:solidFill>
                <a:latin typeface="Arial" charset="0"/>
                <a:ea typeface="ＭＳ Ｐゴシック" pitchFamily="34" charset="-128"/>
              </a:defRPr>
            </a:lvl5pPr>
            <a:lvl6pPr marL="2514600" indent="-228600" algn="ctr" defTabSz="919163"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9163"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9163"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9163"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ADEFF0B5-E927-40E1-8CCE-FCA19D79CCC8}" type="slidenum">
              <a:rPr lang="en-US" sz="1200" smtClean="0">
                <a:latin typeface="Times New Roman" pitchFamily="18" charset="0"/>
              </a:rPr>
              <a:pPr eaLnBrk="1" hangingPunct="1"/>
              <a:t>7</a:t>
            </a:fld>
            <a:endParaRPr lang="en-US" sz="1200" smtClean="0">
              <a:latin typeface="Times New Roman" pitchFamily="18" charset="0"/>
            </a:endParaRPr>
          </a:p>
        </p:txBody>
      </p:sp>
      <p:sp>
        <p:nvSpPr>
          <p:cNvPr id="37891" name="Rectangle 2"/>
          <p:cNvSpPr>
            <a:spLocks noGrp="1" noRot="1" noChangeAspect="1" noChangeArrowheads="1" noTextEdit="1"/>
          </p:cNvSpPr>
          <p:nvPr>
            <p:ph type="sldImg"/>
          </p:nvPr>
        </p:nvSpPr>
        <p:spPr>
          <a:xfrm>
            <a:off x="330200" y="695325"/>
            <a:ext cx="6199188" cy="3487738"/>
          </a:xfrm>
          <a:ln/>
        </p:spPr>
      </p:sp>
      <p:sp>
        <p:nvSpPr>
          <p:cNvPr id="37892" name="Rectangle 3"/>
          <p:cNvSpPr>
            <a:spLocks noGrp="1" noChangeArrowheads="1"/>
          </p:cNvSpPr>
          <p:nvPr>
            <p:ph type="body" idx="1"/>
          </p:nvPr>
        </p:nvSpPr>
        <p:spPr>
          <a:xfrm>
            <a:off x="915343" y="4416430"/>
            <a:ext cx="5027316" cy="418465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pitchFamily="18" charset="0"/>
                <a:ea typeface="ＭＳ Ｐゴシック" pitchFamily="34" charset="-128"/>
              </a:rPr>
              <a:t>But transition training works both ways.  Believe it or not; it’s equally challenging to transition from high performance airplanes to lower performance craft.  </a:t>
            </a:r>
          </a:p>
          <a:p>
            <a:pPr eaLnBrk="1" hangingPunct="1"/>
            <a:endParaRPr lang="en-US" dirty="0" smtClean="0">
              <a:latin typeface="Times New Roman" pitchFamily="18" charset="0"/>
              <a:ea typeface="ＭＳ Ｐゴシック" pitchFamily="34" charset="-128"/>
            </a:endParaRPr>
          </a:p>
          <a:p>
            <a:pPr eaLnBrk="1" hangingPunct="1"/>
            <a:r>
              <a:rPr lang="en-US" dirty="0" smtClean="0">
                <a:latin typeface="Times New Roman" pitchFamily="18" charset="0"/>
                <a:ea typeface="ＭＳ Ｐゴシック" pitchFamily="34" charset="-128"/>
              </a:rPr>
              <a:t>Pilots trained in C152 “Heavies” approaching at 60 knots may find themselves floating down the runway in designs with lower wing loading and lower approach speeds.   </a:t>
            </a:r>
          </a:p>
          <a:p>
            <a:pPr eaLnBrk="1" hangingPunct="1"/>
            <a:endParaRPr lang="en-US" dirty="0" smtClean="0">
              <a:latin typeface="Times New Roman" pitchFamily="18" charset="0"/>
              <a:ea typeface="ＭＳ Ｐゴシック" pitchFamily="34" charset="-128"/>
            </a:endParaRPr>
          </a:p>
          <a:p>
            <a:pPr eaLnBrk="1" hangingPunct="1"/>
            <a:r>
              <a:rPr lang="en-US" dirty="0" smtClean="0">
                <a:latin typeface="Times New Roman" pitchFamily="18" charset="0"/>
                <a:ea typeface="ＭＳ Ｐゴシック" pitchFamily="34" charset="-128"/>
              </a:rPr>
              <a:t>Stories abound of light sport aircraft damaged at the hands of certificated pilots who were trained in traditional aircraft.</a:t>
            </a:r>
          </a:p>
          <a:p>
            <a:pPr eaLnBrk="1" hangingPunct="1"/>
            <a:endParaRPr lang="en-US" dirty="0" smtClean="0">
              <a:latin typeface="Times New Roman" pitchFamily="18" charset="0"/>
              <a:ea typeface="ＭＳ Ｐゴシック" pitchFamily="34" charset="-128"/>
            </a:endParaRPr>
          </a:p>
          <a:p>
            <a:pPr eaLnBrk="1" hangingPunct="1"/>
            <a:r>
              <a:rPr lang="en-US" dirty="0" smtClean="0">
                <a:latin typeface="Times New Roman" pitchFamily="18" charset="0"/>
                <a:ea typeface="ＭＳ Ｐゴシック" pitchFamily="34" charset="-128"/>
              </a:rPr>
              <a:t>So stepping down is just as important as stepping up.  Let’s face it – we all want to get the best performance out of our flying machines and we want to do it safely.  That means we need to be thoroughly familiar with each aircraft we fly.   </a:t>
            </a:r>
          </a:p>
          <a:p>
            <a:pPr eaLnBrk="1" hangingPunct="1"/>
            <a:endParaRPr lang="en-US" b="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Poll the audience as to what types of aircraft they fly i.e. experimental, light sport, tail wheel, single  vs multi engine, transport category.  Many audiences will have a wide diversity of experience. </a:t>
            </a:r>
          </a:p>
          <a:p>
            <a:pPr eaLnBrk="1" hangingPunct="1"/>
            <a:endParaRPr lang="en-US" i="1" dirty="0" smtClean="0">
              <a:latin typeface="Times New Roman" pitchFamily="18" charset="0"/>
              <a:ea typeface="ＭＳ Ｐゴシック" pitchFamily="34" charset="-128"/>
            </a:endParaRPr>
          </a:p>
          <a:p>
            <a:pPr eaLnBrk="1" hangingPunct="1"/>
            <a:r>
              <a:rPr lang="en-US" dirty="0" smtClean="0">
                <a:latin typeface="Times New Roman" pitchFamily="18" charset="0"/>
                <a:ea typeface="ＭＳ Ｐゴシック" pitchFamily="34" charset="-128"/>
              </a:rPr>
              <a:t>Well it’s obvious that the need for transition training isn’t going away soon.  Now let’s take a look at how to get started.   </a:t>
            </a:r>
          </a:p>
          <a:p>
            <a:pPr eaLnBrk="1" hangingPunct="1"/>
            <a:endParaRPr lang="en-US" b="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pPr eaLnBrk="1" hangingPunct="1"/>
            <a:endParaRPr lang="en-US" dirty="0" smtClean="0">
              <a:latin typeface="Times New Roman" pitchFamily="18" charset="0"/>
              <a:ea typeface="ＭＳ Ｐゴシック" pitchFamily="34" charset="-128"/>
            </a:endParaRPr>
          </a:p>
          <a:p>
            <a:pPr eaLnBrk="1" hangingPunct="1"/>
            <a:endParaRPr lang="en-US" dirty="0" smtClean="0">
              <a:latin typeface="Times New Roman" pitchFamily="18"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331788" y="696913"/>
            <a:ext cx="6197600" cy="3486150"/>
          </a:xfrm>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You can get a leg up on your transition if you study the book first.  Especially if you’ve flown similar aircraft before.  If the systems are all new to you get a flight instructor to guide your study.</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Know these cold:</a:t>
            </a:r>
          </a:p>
          <a:p>
            <a:r>
              <a:rPr lang="en-US" dirty="0" smtClean="0">
                <a:latin typeface="Times New Roman" pitchFamily="18" charset="0"/>
                <a:ea typeface="ＭＳ Ｐゴシック" pitchFamily="34" charset="-128"/>
              </a:rPr>
              <a:t>	Emergency procedures</a:t>
            </a:r>
          </a:p>
          <a:p>
            <a:r>
              <a:rPr lang="en-US" dirty="0" smtClean="0">
                <a:latin typeface="Times New Roman" pitchFamily="18" charset="0"/>
                <a:ea typeface="ＭＳ Ｐゴシック" pitchFamily="34" charset="-128"/>
              </a:rPr>
              <a:t>	Speeds, power settings, &amp; configurations for normal operations</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Plan several flights that represent the types of operations you intend to pursue.  You’ll get a feel for what you can and can’t do with the new flying machine.</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As you progress keep a list of questions and review them with your CFI. </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FD18FC4C-434B-40CF-AF61-035CAB9D73F8}" type="slidenum">
              <a:rPr lang="en-US" sz="1200" smtClean="0">
                <a:latin typeface="Times New Roman" pitchFamily="18" charset="0"/>
              </a:rPr>
              <a:pPr eaLnBrk="1" hangingPunct="1"/>
              <a:t>8</a:t>
            </a:fld>
            <a:endParaRPr lang="en-US" sz="1200"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331788" y="696913"/>
            <a:ext cx="6197600" cy="3486150"/>
          </a:xfrm>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Underlined text on this slide links to websites with additional information.</a:t>
            </a:r>
            <a:endParaRPr lang="en-US" b="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Finding the right flight instructor is key.  Your CFI must be experienced and current in the make and model you’re transitioning to.</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To find the right instructor, Interview:</a:t>
            </a:r>
          </a:p>
          <a:p>
            <a:pPr marL="171450" indent="-171450">
              <a:buFont typeface="Arial" panose="020B0604020202020204" pitchFamily="34" charset="0"/>
              <a:buChar char="•"/>
            </a:pPr>
            <a:r>
              <a:rPr lang="en-US" dirty="0" smtClean="0">
                <a:latin typeface="Times New Roman" pitchFamily="18" charset="0"/>
                <a:ea typeface="ＭＳ Ｐゴシック" pitchFamily="34" charset="-128"/>
              </a:rPr>
              <a:t>Current owners – they can recommend training organizations and flight instructors</a:t>
            </a:r>
          </a:p>
          <a:p>
            <a:r>
              <a:rPr lang="en-US" baseline="0"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and they may also be willing to loan some training materials for you to look over.</a:t>
            </a:r>
          </a:p>
          <a:p>
            <a:pPr marL="171450" indent="-171450">
              <a:buFont typeface="Arial" panose="020B0604020202020204" pitchFamily="34" charset="0"/>
              <a:buChar char="•"/>
            </a:pPr>
            <a:r>
              <a:rPr lang="en-US" dirty="0" smtClean="0">
                <a:latin typeface="Times New Roman" pitchFamily="18" charset="0"/>
                <a:ea typeface="ＭＳ Ｐゴシック" pitchFamily="34" charset="-128"/>
              </a:rPr>
              <a:t>Aircraft Type Clubs</a:t>
            </a:r>
          </a:p>
          <a:p>
            <a:pPr marL="628650" lvl="1" indent="-171450">
              <a:buFont typeface="Arial" panose="020B0604020202020204" pitchFamily="34" charset="0"/>
              <a:buChar char="•"/>
            </a:pPr>
            <a:r>
              <a:rPr lang="en-US" dirty="0" smtClean="0">
                <a:latin typeface="Times New Roman" pitchFamily="18" charset="0"/>
                <a:ea typeface="ＭＳ Ｐゴシック" pitchFamily="34" charset="-128"/>
              </a:rPr>
              <a:t>Excellent sources of aircraft-specific information</a:t>
            </a:r>
          </a:p>
          <a:p>
            <a:pPr marL="628650" lvl="1" indent="-171450">
              <a:buFont typeface="Arial" panose="020B0604020202020204" pitchFamily="34" charset="0"/>
              <a:buChar char="•"/>
            </a:pPr>
            <a:r>
              <a:rPr lang="en-US" dirty="0" smtClean="0">
                <a:latin typeface="Times New Roman" pitchFamily="18" charset="0"/>
                <a:ea typeface="ＭＳ Ｐゴシック" pitchFamily="34" charset="-128"/>
              </a:rPr>
              <a:t>Many maintain rosters of CFI’s </a:t>
            </a:r>
          </a:p>
          <a:p>
            <a:pPr marL="628650" lvl="1" indent="-171450">
              <a:buFont typeface="Arial" panose="020B0604020202020204" pitchFamily="34" charset="0"/>
              <a:buChar char="•"/>
            </a:pPr>
            <a:r>
              <a:rPr lang="en-US" dirty="0" smtClean="0">
                <a:latin typeface="Times New Roman" pitchFamily="18" charset="0"/>
                <a:ea typeface="ＭＳ Ｐゴシック" pitchFamily="34" charset="-128"/>
              </a:rPr>
              <a:t>Can often get you discounts on insurance</a:t>
            </a:r>
          </a:p>
          <a:p>
            <a:pPr marL="171450" indent="-171450">
              <a:buFont typeface="Arial" panose="020B0604020202020204" pitchFamily="34" charset="0"/>
              <a:buChar char="•"/>
            </a:pPr>
            <a:r>
              <a:rPr lang="en-US" dirty="0" smtClean="0">
                <a:latin typeface="Times New Roman" pitchFamily="18" charset="0"/>
                <a:ea typeface="ＭＳ Ｐゴシック" pitchFamily="34" charset="-128"/>
              </a:rPr>
              <a:t>Pilot Organizations</a:t>
            </a:r>
          </a:p>
          <a:p>
            <a:pPr marL="628650" lvl="1" indent="-171450">
              <a:buFont typeface="Arial" panose="020B0604020202020204" pitchFamily="34" charset="0"/>
              <a:buChar char="•"/>
            </a:pPr>
            <a:r>
              <a:rPr lang="en-US" dirty="0" smtClean="0">
                <a:latin typeface="Times New Roman" pitchFamily="18" charset="0"/>
                <a:ea typeface="ＭＳ Ｐゴシック" pitchFamily="34" charset="-128"/>
              </a:rPr>
              <a:t>May refer you to training providers and owners</a:t>
            </a:r>
          </a:p>
          <a:p>
            <a:pPr marL="171450" indent="-171450">
              <a:buFont typeface="Arial" panose="020B0604020202020204" pitchFamily="34" charset="0"/>
              <a:buChar char="•"/>
            </a:pPr>
            <a:r>
              <a:rPr lang="en-US" dirty="0" smtClean="0">
                <a:latin typeface="Times New Roman" pitchFamily="18" charset="0"/>
                <a:ea typeface="ＭＳ Ｐゴシック" pitchFamily="34" charset="-128"/>
              </a:rPr>
              <a:t>Simulation Training Providers</a:t>
            </a:r>
          </a:p>
          <a:p>
            <a:pPr marL="628650" lvl="1" indent="-171450">
              <a:buFont typeface="Arial" panose="020B0604020202020204" pitchFamily="34" charset="0"/>
              <a:buChar char="•"/>
            </a:pPr>
            <a:r>
              <a:rPr lang="en-US" dirty="0" smtClean="0">
                <a:latin typeface="Times New Roman" pitchFamily="18" charset="0"/>
                <a:ea typeface="ＭＳ Ｐゴシック" pitchFamily="34" charset="-128"/>
              </a:rPr>
              <a:t>Expensive but worth it – especially if you’re new to high performance aircraft</a:t>
            </a:r>
          </a:p>
          <a:p>
            <a:pPr marL="628650" lvl="1" indent="-171450">
              <a:buFont typeface="Arial" panose="020B0604020202020204" pitchFamily="34" charset="0"/>
              <a:buChar char="•"/>
            </a:pPr>
            <a:r>
              <a:rPr lang="en-US" dirty="0" smtClean="0">
                <a:latin typeface="Times New Roman" pitchFamily="18" charset="0"/>
                <a:ea typeface="ＭＳ Ｐゴシック" pitchFamily="34" charset="-128"/>
              </a:rPr>
              <a:t>May be required to qualify for insurance</a:t>
            </a:r>
          </a:p>
          <a:p>
            <a:pPr marL="171450" indent="-171450">
              <a:buFont typeface="Arial" panose="020B0604020202020204" pitchFamily="34" charset="0"/>
              <a:buChar char="•"/>
            </a:pPr>
            <a:r>
              <a:rPr lang="en-US" dirty="0" smtClean="0">
                <a:latin typeface="Times New Roman" pitchFamily="18" charset="0"/>
                <a:ea typeface="ＭＳ Ｐゴシック" pitchFamily="34" charset="-128"/>
              </a:rPr>
              <a:t>Use a Syllabus</a:t>
            </a:r>
          </a:p>
          <a:p>
            <a:pPr marL="628650" lvl="1" indent="-171450">
              <a:buFont typeface="Arial" panose="020B0604020202020204" pitchFamily="34" charset="0"/>
              <a:buChar char="•"/>
            </a:pPr>
            <a:r>
              <a:rPr lang="en-US" dirty="0" smtClean="0">
                <a:latin typeface="Times New Roman" pitchFamily="18" charset="0"/>
                <a:ea typeface="ＭＳ Ｐゴシック" pitchFamily="34" charset="-128"/>
              </a:rPr>
              <a:t>Effective transition training conforms to a syllabus – a roadmap through the instructional process. A good syllabus will contain:</a:t>
            </a:r>
          </a:p>
          <a:p>
            <a:pPr marL="1085850" lvl="2" indent="-171450">
              <a:buFont typeface="Arial" panose="020B0604020202020204" pitchFamily="34" charset="0"/>
              <a:buChar char="•"/>
            </a:pPr>
            <a:r>
              <a:rPr lang="en-US" dirty="0" smtClean="0">
                <a:latin typeface="Times New Roman" pitchFamily="18" charset="0"/>
                <a:ea typeface="ＭＳ Ｐゴシック" pitchFamily="34" charset="-128"/>
              </a:rPr>
              <a:t>Training events and schedules</a:t>
            </a:r>
          </a:p>
          <a:p>
            <a:pPr marL="1085850" lvl="2" indent="-171450">
              <a:buFont typeface="Arial" panose="020B0604020202020204" pitchFamily="34" charset="0"/>
              <a:buChar char="•"/>
            </a:pPr>
            <a:r>
              <a:rPr lang="en-US" dirty="0" smtClean="0">
                <a:latin typeface="Times New Roman" pitchFamily="18" charset="0"/>
                <a:ea typeface="ＭＳ Ｐゴシック" pitchFamily="34" charset="-128"/>
              </a:rPr>
              <a:t>Satisfactory completion standards</a:t>
            </a:r>
          </a:p>
          <a:p>
            <a:pPr marL="1085850" lvl="2" indent="-171450">
              <a:buFont typeface="Arial" panose="020B0604020202020204" pitchFamily="34" charset="0"/>
              <a:buChar char="•"/>
            </a:pPr>
            <a:r>
              <a:rPr lang="en-US" dirty="0" smtClean="0">
                <a:latin typeface="Times New Roman" pitchFamily="18" charset="0"/>
                <a:ea typeface="ＭＳ Ｐゴシック" pitchFamily="34" charset="-128"/>
              </a:rPr>
              <a:t>Instructor and student roles and responsibilities</a:t>
            </a:r>
          </a:p>
          <a:p>
            <a:pPr marL="628650" lvl="1" indent="-171450">
              <a:buFont typeface="Arial" panose="020B0604020202020204" pitchFamily="34" charset="0"/>
              <a:buChar char="•"/>
            </a:pPr>
            <a:r>
              <a:rPr lang="en-US" dirty="0" smtClean="0">
                <a:latin typeface="Times New Roman" pitchFamily="18" charset="0"/>
                <a:ea typeface="ＭＳ Ｐゴシック" pitchFamily="34" charset="-128"/>
              </a:rPr>
              <a:t>Instructors should share their syllabi with their students.  That way both know what needs to be done, when it needs to be done, and what success looks like.</a:t>
            </a:r>
          </a:p>
          <a:p>
            <a:pPr marL="171450" indent="-171450">
              <a:buFont typeface="Arial" panose="020B0604020202020204" pitchFamily="34" charset="0"/>
              <a:buChar char="•"/>
            </a:pPr>
            <a:r>
              <a:rPr lang="en-US" dirty="0" smtClean="0">
                <a:latin typeface="Times New Roman" pitchFamily="18" charset="0"/>
                <a:ea typeface="ＭＳ Ｐゴシック" pitchFamily="34" charset="-128"/>
              </a:rPr>
              <a:t>Budget your time and money </a:t>
            </a:r>
          </a:p>
          <a:p>
            <a:pPr marL="628650" lvl="1" indent="-171450">
              <a:buFont typeface="Arial" panose="020B0604020202020204" pitchFamily="34" charset="0"/>
              <a:buChar char="•"/>
            </a:pPr>
            <a:r>
              <a:rPr lang="en-US" dirty="0" smtClean="0">
                <a:latin typeface="Times New Roman" pitchFamily="18" charset="0"/>
                <a:ea typeface="ＭＳ Ｐゴシック" pitchFamily="34" charset="-128"/>
              </a:rPr>
              <a:t>Plan for a regular training schedule – many instructors recommend no less than 2 training periods per week</a:t>
            </a:r>
          </a:p>
          <a:p>
            <a:pPr marL="628650" lvl="1" indent="-171450">
              <a:buFont typeface="Arial" panose="020B0604020202020204" pitchFamily="34" charset="0"/>
              <a:buChar char="•"/>
            </a:pPr>
            <a:r>
              <a:rPr lang="en-US" dirty="0" smtClean="0">
                <a:latin typeface="Times New Roman" pitchFamily="18" charset="0"/>
                <a:ea typeface="ＭＳ Ｐゴシック" pitchFamily="34" charset="-128"/>
              </a:rPr>
              <a:t>Progress is slower and information retention is poorer, if you stretch your training out.</a:t>
            </a:r>
          </a:p>
          <a:p>
            <a:pPr marL="628650" lvl="1" indent="-171450">
              <a:buFont typeface="Arial" panose="020B0604020202020204" pitchFamily="34" charset="0"/>
              <a:buChar char="•"/>
            </a:pPr>
            <a:r>
              <a:rPr lang="en-US" dirty="0" smtClean="0">
                <a:latin typeface="Times New Roman" pitchFamily="18" charset="0"/>
                <a:ea typeface="ＭＳ Ｐゴシック" pitchFamily="34" charset="-128"/>
              </a:rPr>
              <a:t>Simulation training providers usually plan transitions for a week of training. </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E9DDBD99-A076-4C9C-A2DF-F155576A2B27}" type="slidenum">
              <a:rPr lang="en-US" sz="1200" smtClean="0">
                <a:latin typeface="Times New Roman" pitchFamily="18" charset="0"/>
              </a:rPr>
              <a:pPr eaLnBrk="1" hangingPunct="1"/>
              <a:t>9</a:t>
            </a:fld>
            <a:endParaRPr lang="en-US" sz="1200"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4.jpeg"/><Relationship Id="rId4" Type="http://schemas.openxmlformats.org/officeDocument/2006/relationships/image" Target="../media/image1.wmf"/></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smtClean="0"/>
              <a:t>The National FAA Safety Team Presents</a:t>
            </a:r>
          </a:p>
        </p:txBody>
      </p:sp>
      <p:sp>
        <p:nvSpPr>
          <p:cNvPr id="63491" name="Rectangle 1027"/>
          <p:cNvSpPr>
            <a:spLocks noGrp="1" noChangeArrowheads="1"/>
          </p:cNvSpPr>
          <p:nvPr>
            <p:ph type="subTitle" idx="1" hasCustomPrompt="1"/>
          </p:nvPr>
        </p:nvSpPr>
        <p:spPr>
          <a:xfrm>
            <a:off x="307535" y="1795830"/>
            <a:ext cx="6139447" cy="1067092"/>
          </a:xfrm>
        </p:spPr>
        <p:txBody>
          <a:bodyPr/>
          <a:lstStyle>
            <a:lvl1pPr marL="0" indent="0">
              <a:buFontTx/>
              <a:buNone/>
              <a:defRPr sz="3200" baseline="0">
                <a:solidFill>
                  <a:schemeClr val="bg2"/>
                </a:solidFill>
              </a:defRPr>
            </a:lvl1pPr>
          </a:lstStyle>
          <a:p>
            <a:pPr lvl="0"/>
            <a:r>
              <a:rPr lang="en-US" noProof="0" dirty="0" smtClean="0"/>
              <a:t>Title here</a:t>
            </a:r>
          </a:p>
        </p:txBody>
      </p:sp>
      <p:sp>
        <p:nvSpPr>
          <p:cNvPr id="63515" name="Text Box 1051"/>
          <p:cNvSpPr txBox="1">
            <a:spLocks noChangeArrowheads="1"/>
          </p:cNvSpPr>
          <p:nvPr userDrawn="1"/>
        </p:nvSpPr>
        <p:spPr bwMode="auto">
          <a:xfrm>
            <a:off x="361182" y="3759424"/>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rot="10800000">
            <a:off x="-1" y="7286"/>
            <a:ext cx="7728436"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a:off x="-42752" y="6512171"/>
            <a:ext cx="12234751"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575800" y="271464"/>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t>
            </a:r>
            <a:r>
              <a:rPr lang="en-US" sz="1800" b="1" dirty="0" smtClean="0">
                <a:solidFill>
                  <a:srgbClr val="002060"/>
                </a:solidFill>
              </a:rPr>
              <a:t>Aviation</a:t>
            </a:r>
          </a:p>
          <a:p>
            <a:pPr>
              <a:lnSpc>
                <a:spcPct val="85000"/>
              </a:lnSpc>
              <a:spcBef>
                <a:spcPct val="0"/>
              </a:spcBef>
              <a:buFontTx/>
              <a:buNone/>
            </a:pPr>
            <a:r>
              <a:rPr lang="en-US" sz="1800" b="1" dirty="0" smtClean="0">
                <a:solidFill>
                  <a:srgbClr val="002060"/>
                </a:solidFill>
              </a:rPr>
              <a:t>Administration</a:t>
            </a:r>
            <a:endParaRPr lang="en-US" sz="1800" b="1" dirty="0">
              <a:solidFill>
                <a:srgbClr val="002060"/>
              </a:solidFill>
            </a:endParaRPr>
          </a:p>
        </p:txBody>
      </p:sp>
      <p:pic>
        <p:nvPicPr>
          <p:cNvPr id="14" name="Picture 107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8301318" y="153924"/>
            <a:ext cx="1048000" cy="9096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166256" y="5116760"/>
            <a:ext cx="6602097" cy="1139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2400" dirty="0" smtClean="0"/>
              <a:t>Produced</a:t>
            </a:r>
            <a:r>
              <a:rPr lang="en-US" sz="2400" baseline="0" dirty="0" smtClean="0"/>
              <a:t> by: </a:t>
            </a:r>
          </a:p>
          <a:p>
            <a:pPr>
              <a:buNone/>
            </a:pPr>
            <a:r>
              <a:rPr lang="en-US" sz="2400" i="0" baseline="0" dirty="0" smtClean="0"/>
              <a:t>The National FAA Safety Team (FAASTeam)</a:t>
            </a:r>
          </a:p>
        </p:txBody>
      </p:sp>
      <p:pic>
        <p:nvPicPr>
          <p:cNvPr id="11" name="Picture 8"/>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297271" y="3255819"/>
            <a:ext cx="4378262" cy="2927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Tree>
    <p:custDataLst>
      <p:tags r:id="rId1"/>
    </p:custDataLst>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ags" Target="../tags/tag9.xml"/><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7315201" y="6126158"/>
            <a:ext cx="2165350" cy="660400"/>
            <a:chOff x="3648" y="3859"/>
            <a:chExt cx="1023" cy="416"/>
          </a:xfrm>
        </p:grpSpPr>
        <p:pic>
          <p:nvPicPr>
            <p:cNvPr id="56346" name="Picture 26"/>
            <p:cNvPicPr>
              <a:picLocks noChangeAspect="1" noChangeArrowheads="1"/>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3648" y="3859"/>
              <a:ext cx="364"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8"/>
    </p:custDataLst>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596" y="3859"/>
              <a:ext cx="370"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custDataLst>
      <p:tags r:id="rId2"/>
    </p:custDataLst>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27.jp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36.pn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47.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40.xml"/><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41.xml"/><Relationship Id="rId6" Type="http://schemas.openxmlformats.org/officeDocument/2006/relationships/image" Target="../media/image55.png"/><Relationship Id="rId5" Type="http://schemas.openxmlformats.org/officeDocument/2006/relationships/hyperlink" Target="http://www.mywingsinitiative.org/" TargetMode="Externa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58.png"/><Relationship Id="rId5" Type="http://schemas.openxmlformats.org/officeDocument/2006/relationships/hyperlink" Target="https://www.faa.gov/about/initiatives/gasafetyoutreach" TargetMode="Externa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4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7.xml"/><Relationship Id="rId7" Type="http://schemas.openxmlformats.org/officeDocument/2006/relationships/hyperlink" Target="http://uhlenberg.mcs-rbg.de/index9.htm" TargetMode="Externa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hyperlink" Target="http://eaa.org/" TargetMode="External"/><Relationship Id="rId5" Type="http://schemas.openxmlformats.org/officeDocument/2006/relationships/hyperlink" Target="http://aopa.org/" TargetMode="External"/><Relationship Id="rId4" Type="http://schemas.openxmlformats.org/officeDocument/2006/relationships/hyperlink" Target="https://bit.ly/37qLNI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33493" y="420641"/>
            <a:ext cx="4940269" cy="1395412"/>
          </a:xfrm>
        </p:spPr>
        <p:txBody>
          <a:bodyPr/>
          <a:lstStyle/>
          <a:p>
            <a:r>
              <a:rPr lang="en-US" dirty="0"/>
              <a:t>The National FAA Safety Team Presents</a:t>
            </a:r>
          </a:p>
        </p:txBody>
      </p:sp>
      <p:sp>
        <p:nvSpPr>
          <p:cNvPr id="32780" name="Rectangle 12"/>
          <p:cNvSpPr>
            <a:spLocks noGrp="1" noChangeArrowheads="1"/>
          </p:cNvSpPr>
          <p:nvPr>
            <p:ph type="subTitle" idx="1"/>
          </p:nvPr>
        </p:nvSpPr>
        <p:spPr>
          <a:xfrm>
            <a:off x="496140" y="1713062"/>
            <a:ext cx="4604585" cy="1615760"/>
          </a:xfrm>
        </p:spPr>
        <p:txBody>
          <a:bodyPr/>
          <a:lstStyle/>
          <a:p>
            <a:r>
              <a:rPr lang="en-US" dirty="0" smtClean="0"/>
              <a:t>Topic of the Month</a:t>
            </a:r>
            <a:r>
              <a:rPr lang="en-US" smtClean="0"/>
              <a:t/>
            </a:r>
            <a:br>
              <a:rPr lang="en-US" smtClean="0"/>
            </a:br>
            <a:r>
              <a:rPr lang="en-US" smtClean="0"/>
              <a:t>February</a:t>
            </a:r>
            <a:endParaRPr lang="en-US" dirty="0"/>
          </a:p>
          <a:p>
            <a:r>
              <a:rPr lang="en-US" dirty="0"/>
              <a:t>Transition Training</a:t>
            </a:r>
          </a:p>
          <a:p>
            <a:endParaRPr lang="en-US" dirty="0" smtClean="0"/>
          </a:p>
        </p:txBody>
      </p:sp>
      <p:sp>
        <p:nvSpPr>
          <p:cNvPr id="32785" name="Text Box 17"/>
          <p:cNvSpPr txBox="1">
            <a:spLocks noChangeArrowheads="1"/>
          </p:cNvSpPr>
          <p:nvPr/>
        </p:nvSpPr>
        <p:spPr bwMode="auto">
          <a:xfrm>
            <a:off x="3367969" y="3775666"/>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3367969" y="4161188"/>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3367970" y="4497738"/>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Tree>
    <p:custDataLst>
      <p:tags r:id="rId1"/>
    </p:custDataLst>
    <p:extLst>
      <p:ext uri="{BB962C8B-B14F-4D97-AF65-F5344CB8AC3E}">
        <p14:creationId xmlns:p14="http://schemas.microsoft.com/office/powerpoint/2010/main" val="61141601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smtClean="0">
                <a:ea typeface="ＭＳ Ｐゴシック" pitchFamily="34" charset="-128"/>
              </a:rPr>
              <a:t>Find an Instructor	</a:t>
            </a:r>
          </a:p>
        </p:txBody>
      </p:sp>
      <p:sp>
        <p:nvSpPr>
          <p:cNvPr id="3" name="Content Placeholder 2"/>
          <p:cNvSpPr>
            <a:spLocks noGrp="1"/>
          </p:cNvSpPr>
          <p:nvPr>
            <p:ph idx="1"/>
          </p:nvPr>
        </p:nvSpPr>
        <p:spPr>
          <a:xfrm>
            <a:off x="673101" y="1069976"/>
            <a:ext cx="8050212" cy="4391025"/>
          </a:xfrm>
        </p:spPr>
        <p:txBody>
          <a:bodyPr/>
          <a:lstStyle/>
          <a:p>
            <a:r>
              <a:rPr lang="en-US" dirty="0" smtClean="0">
                <a:ea typeface="ＭＳ Ｐゴシック" pitchFamily="34" charset="-128"/>
              </a:rPr>
              <a:t>Interview several candidates</a:t>
            </a:r>
          </a:p>
          <a:p>
            <a:pPr lvl="1"/>
            <a:r>
              <a:rPr lang="en-US" dirty="0" smtClean="0">
                <a:ea typeface="ＭＳ Ｐゴシック" pitchFamily="34" charset="-128"/>
              </a:rPr>
              <a:t>Discuss your mission (s)</a:t>
            </a:r>
          </a:p>
          <a:p>
            <a:pPr lvl="2"/>
            <a:r>
              <a:rPr lang="en-US" dirty="0" smtClean="0">
                <a:ea typeface="ＭＳ Ｐゴシック" pitchFamily="34" charset="-128"/>
              </a:rPr>
              <a:t>Your experience and capabilities</a:t>
            </a:r>
          </a:p>
          <a:p>
            <a:pPr lvl="2"/>
            <a:r>
              <a:rPr lang="en-US" dirty="0" smtClean="0">
                <a:ea typeface="ＭＳ Ｐゴシック" pitchFamily="34" charset="-128"/>
              </a:rPr>
              <a:t>The aircraft you’ve flown</a:t>
            </a:r>
          </a:p>
          <a:p>
            <a:pPr lvl="2"/>
            <a:r>
              <a:rPr lang="en-US" dirty="0" smtClean="0">
                <a:ea typeface="ＭＳ Ｐゴシック" pitchFamily="34" charset="-128"/>
              </a:rPr>
              <a:t>What you expect to get out of transition training.</a:t>
            </a:r>
          </a:p>
          <a:p>
            <a:pPr lvl="1"/>
            <a:r>
              <a:rPr lang="en-US" dirty="0" smtClean="0">
                <a:ea typeface="ＭＳ Ｐゴシック" pitchFamily="34" charset="-128"/>
              </a:rPr>
              <a:t>Assess CFI experience</a:t>
            </a:r>
          </a:p>
          <a:p>
            <a:pPr lvl="2"/>
            <a:r>
              <a:rPr lang="en-US" dirty="0" smtClean="0">
                <a:ea typeface="ＭＳ Ｐゴシック" pitchFamily="34" charset="-128"/>
              </a:rPr>
              <a:t>Overall</a:t>
            </a:r>
          </a:p>
          <a:p>
            <a:pPr lvl="2"/>
            <a:r>
              <a:rPr lang="en-US" dirty="0" smtClean="0">
                <a:ea typeface="ＭＳ Ｐゴシック" pitchFamily="34" charset="-128"/>
              </a:rPr>
              <a:t>In your aircraft and operations</a:t>
            </a:r>
          </a:p>
          <a:p>
            <a:pPr lvl="1"/>
            <a:r>
              <a:rPr lang="en-US" dirty="0" smtClean="0">
                <a:ea typeface="ＭＳ Ｐゴシック" pitchFamily="34" charset="-128"/>
              </a:rPr>
              <a:t>Assess communication style</a:t>
            </a:r>
          </a:p>
          <a:p>
            <a:pPr lvl="2"/>
            <a:r>
              <a:rPr lang="en-US" dirty="0" smtClean="0">
                <a:ea typeface="ＭＳ Ｐゴシック" pitchFamily="34" charset="-128"/>
              </a:rPr>
              <a:t>Effective teacher</a:t>
            </a:r>
          </a:p>
        </p:txBody>
      </p:sp>
      <p:pic>
        <p:nvPicPr>
          <p:cNvPr id="13317"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2400300"/>
            <a:ext cx="3624786" cy="27178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39638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mtClean="0">
                <a:ea typeface="ＭＳ Ｐゴシック" pitchFamily="34" charset="-128"/>
              </a:rPr>
              <a:t>Amateur built &amp; Light Sport</a:t>
            </a:r>
          </a:p>
        </p:txBody>
      </p:sp>
      <p:pic>
        <p:nvPicPr>
          <p:cNvPr id="14340" name="Picture 16"/>
          <p:cNvPicPr>
            <a:picLocks noChangeAspect="1"/>
          </p:cNvPicPr>
          <p:nvPr/>
        </p:nvPicPr>
        <p:blipFill>
          <a:blip r:embed="rId4">
            <a:extLst>
              <a:ext uri="{28A0092B-C50C-407E-A947-70E740481C1C}">
                <a14:useLocalDpi xmlns:a14="http://schemas.microsoft.com/office/drawing/2010/main" val="0"/>
              </a:ext>
            </a:extLst>
          </a:blip>
          <a:srcRect l="2365" b="9979"/>
          <a:stretch>
            <a:fillRect/>
          </a:stretch>
        </p:blipFill>
        <p:spPr bwMode="auto">
          <a:xfrm>
            <a:off x="7026275" y="943770"/>
            <a:ext cx="4006850" cy="2181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341"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6313" y="1014413"/>
            <a:ext cx="3810000" cy="2181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342" name="Picture 21"/>
          <p:cNvPicPr>
            <a:picLocks noChangeAspect="1"/>
          </p:cNvPicPr>
          <p:nvPr/>
        </p:nvPicPr>
        <p:blipFill>
          <a:blip r:embed="rId6" cstate="print">
            <a:extLst>
              <a:ext uri="{28A0092B-C50C-407E-A947-70E740481C1C}">
                <a14:useLocalDpi xmlns:a14="http://schemas.microsoft.com/office/drawing/2010/main" val="0"/>
              </a:ext>
            </a:extLst>
          </a:blip>
          <a:srcRect b="9332"/>
          <a:stretch>
            <a:fillRect/>
          </a:stretch>
        </p:blipFill>
        <p:spPr bwMode="auto">
          <a:xfrm>
            <a:off x="2233613" y="3586956"/>
            <a:ext cx="3810000" cy="2111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343" name="Picture 22"/>
          <p:cNvPicPr>
            <a:picLocks noChangeAspect="1"/>
          </p:cNvPicPr>
          <p:nvPr/>
        </p:nvPicPr>
        <p:blipFill>
          <a:blip r:embed="rId7">
            <a:extLst>
              <a:ext uri="{28A0092B-C50C-407E-A947-70E740481C1C}">
                <a14:useLocalDpi xmlns:a14="http://schemas.microsoft.com/office/drawing/2010/main" val="0"/>
              </a:ext>
            </a:extLst>
          </a:blip>
          <a:srcRect t="-5344" b="12170"/>
          <a:stretch>
            <a:fillRect/>
          </a:stretch>
        </p:blipFill>
        <p:spPr bwMode="auto">
          <a:xfrm>
            <a:off x="7569200" y="3341688"/>
            <a:ext cx="4006850" cy="2239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24026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556419" y="289316"/>
            <a:ext cx="8472487" cy="609600"/>
          </a:xfrm>
        </p:spPr>
        <p:txBody>
          <a:bodyPr/>
          <a:lstStyle/>
          <a:p>
            <a:pPr eaLnBrk="1" hangingPunct="1">
              <a:defRPr/>
            </a:pPr>
            <a:r>
              <a:rPr lang="en-US" sz="3600" dirty="0">
                <a:solidFill>
                  <a:srgbClr val="000090"/>
                </a:solidFill>
              </a:rPr>
              <a:t>LSA Categories</a:t>
            </a:r>
          </a:p>
        </p:txBody>
      </p:sp>
      <p:sp>
        <p:nvSpPr>
          <p:cNvPr id="15363" name="Rectangle 3"/>
          <p:cNvSpPr>
            <a:spLocks noGrp="1" noChangeArrowheads="1"/>
          </p:cNvSpPr>
          <p:nvPr>
            <p:ph type="body" idx="1"/>
          </p:nvPr>
        </p:nvSpPr>
        <p:spPr>
          <a:xfrm>
            <a:off x="680244" y="1115415"/>
            <a:ext cx="8470900" cy="4391025"/>
          </a:xfrm>
        </p:spPr>
        <p:txBody>
          <a:bodyPr/>
          <a:lstStyle/>
          <a:p>
            <a:pPr eaLnBrk="1" hangingPunct="1"/>
            <a:r>
              <a:rPr lang="en-US" dirty="0" smtClean="0">
                <a:solidFill>
                  <a:srgbClr val="000090"/>
                </a:solidFill>
                <a:ea typeface="ＭＳ Ｐゴシック" pitchFamily="34" charset="-128"/>
              </a:rPr>
              <a:t>Light Sport Aircraft (LSA)</a:t>
            </a:r>
          </a:p>
          <a:p>
            <a:pPr lvl="1" eaLnBrk="1" hangingPunct="1"/>
            <a:r>
              <a:rPr lang="en-US" dirty="0" smtClean="0">
                <a:solidFill>
                  <a:srgbClr val="000090"/>
                </a:solidFill>
                <a:ea typeface="ＭＳ Ｐゴシック" pitchFamily="34" charset="-128"/>
              </a:rPr>
              <a:t>Reference: 14 CFR Part 21.190 </a:t>
            </a:r>
          </a:p>
          <a:p>
            <a:pPr lvl="1" eaLnBrk="1" hangingPunct="1"/>
            <a:r>
              <a:rPr lang="en-US" dirty="0" smtClean="0">
                <a:solidFill>
                  <a:srgbClr val="000090"/>
                </a:solidFill>
                <a:ea typeface="ＭＳ Ｐゴシック" pitchFamily="34" charset="-128"/>
              </a:rPr>
              <a:t>Ready To Fly From Manufacturer</a:t>
            </a:r>
          </a:p>
          <a:p>
            <a:pPr lvl="1" eaLnBrk="1" hangingPunct="1"/>
            <a:r>
              <a:rPr lang="en-US" dirty="0" smtClean="0">
                <a:solidFill>
                  <a:srgbClr val="000090"/>
                </a:solidFill>
                <a:ea typeface="ＭＳ Ｐゴシック" pitchFamily="34" charset="-128"/>
              </a:rPr>
              <a:t>Uses: Personal, Towing, Flight Training</a:t>
            </a:r>
          </a:p>
          <a:p>
            <a:pPr eaLnBrk="1" hangingPunct="1"/>
            <a:r>
              <a:rPr lang="en-US" dirty="0" smtClean="0">
                <a:solidFill>
                  <a:srgbClr val="000090"/>
                </a:solidFill>
                <a:ea typeface="ＭＳ Ｐゴシック" pitchFamily="34" charset="-128"/>
              </a:rPr>
              <a:t>Experimental –Light Sport Aircraft (ELSA)</a:t>
            </a:r>
          </a:p>
          <a:p>
            <a:pPr lvl="1" eaLnBrk="1" hangingPunct="1"/>
            <a:r>
              <a:rPr lang="en-US" dirty="0" smtClean="0">
                <a:solidFill>
                  <a:srgbClr val="000090"/>
                </a:solidFill>
                <a:ea typeface="ＭＳ Ｐゴシック" pitchFamily="34" charset="-128"/>
              </a:rPr>
              <a:t>Reference: 14 CFR Part 21.191(i)</a:t>
            </a:r>
          </a:p>
          <a:p>
            <a:pPr lvl="1" eaLnBrk="1" hangingPunct="1"/>
            <a:r>
              <a:rPr lang="en-US" dirty="0" smtClean="0">
                <a:solidFill>
                  <a:srgbClr val="000090"/>
                </a:solidFill>
                <a:ea typeface="ＭＳ Ｐゴシック" pitchFamily="34" charset="-128"/>
              </a:rPr>
              <a:t>Light Sport Kit Aircraft</a:t>
            </a:r>
          </a:p>
          <a:p>
            <a:pPr lvl="1" eaLnBrk="1" hangingPunct="1"/>
            <a:r>
              <a:rPr lang="en-US" dirty="0" smtClean="0">
                <a:solidFill>
                  <a:srgbClr val="000090"/>
                </a:solidFill>
                <a:ea typeface="ＭＳ Ｐゴシック" pitchFamily="34" charset="-128"/>
              </a:rPr>
              <a:t>Kit-built Light Sport Aircraft</a:t>
            </a:r>
          </a:p>
          <a:p>
            <a:pPr lvl="1" eaLnBrk="1" hangingPunct="1"/>
            <a:r>
              <a:rPr lang="en-US" dirty="0" smtClean="0">
                <a:solidFill>
                  <a:srgbClr val="000090"/>
                </a:solidFill>
                <a:ea typeface="ＭＳ Ｐゴシック" pitchFamily="34" charset="-128"/>
              </a:rPr>
              <a:t>Downgrade From LSA To ELSA</a:t>
            </a:r>
          </a:p>
          <a:p>
            <a:pPr lvl="1" eaLnBrk="1" hangingPunct="1"/>
            <a:r>
              <a:rPr lang="en-US" dirty="0" smtClean="0">
                <a:solidFill>
                  <a:srgbClr val="000090"/>
                </a:solidFill>
                <a:ea typeface="ＭＳ Ｐゴシック" pitchFamily="34" charset="-128"/>
              </a:rPr>
              <a:t>Personal Use Only</a:t>
            </a:r>
          </a:p>
        </p:txBody>
      </p:sp>
      <p:pic>
        <p:nvPicPr>
          <p:cNvPr id="1536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91550" y="3317657"/>
            <a:ext cx="3064668" cy="21887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365" name="Picture 1"/>
          <p:cNvPicPr>
            <a:picLocks noChangeAspect="1"/>
          </p:cNvPicPr>
          <p:nvPr/>
        </p:nvPicPr>
        <p:blipFill>
          <a:blip r:embed="rId5" cstate="print">
            <a:extLst>
              <a:ext uri="{28A0092B-C50C-407E-A947-70E740481C1C}">
                <a14:useLocalDpi xmlns:a14="http://schemas.microsoft.com/office/drawing/2010/main" val="0"/>
              </a:ext>
            </a:extLst>
          </a:blip>
          <a:srcRect l="22539" t="26369" r="13307" b="28870"/>
          <a:stretch>
            <a:fillRect/>
          </a:stretch>
        </p:blipFill>
        <p:spPr bwMode="auto">
          <a:xfrm>
            <a:off x="7742520" y="495301"/>
            <a:ext cx="3997043" cy="18599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986051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85776" y="230188"/>
            <a:ext cx="8715375" cy="609600"/>
          </a:xfrm>
        </p:spPr>
        <p:txBody>
          <a:bodyPr/>
          <a:lstStyle/>
          <a:p>
            <a:pPr eaLnBrk="1" hangingPunct="1"/>
            <a:r>
              <a:rPr lang="en-US" sz="3600" dirty="0">
                <a:ea typeface="ＭＳ Ｐゴシック" pitchFamily="34" charset="-128"/>
              </a:rPr>
              <a:t>Fatal Accidents </a:t>
            </a:r>
          </a:p>
        </p:txBody>
      </p:sp>
      <p:sp>
        <p:nvSpPr>
          <p:cNvPr id="16387" name="Rectangle 3"/>
          <p:cNvSpPr>
            <a:spLocks noGrp="1" noChangeArrowheads="1"/>
          </p:cNvSpPr>
          <p:nvPr>
            <p:ph type="body" idx="1"/>
          </p:nvPr>
        </p:nvSpPr>
        <p:spPr>
          <a:xfrm>
            <a:off x="485776" y="1068388"/>
            <a:ext cx="8301038" cy="4733925"/>
          </a:xfrm>
        </p:spPr>
        <p:txBody>
          <a:bodyPr/>
          <a:lstStyle/>
          <a:p>
            <a:pPr eaLnBrk="1" hangingPunct="1"/>
            <a:r>
              <a:rPr lang="en-US" dirty="0" smtClean="0">
                <a:solidFill>
                  <a:srgbClr val="1D2F68"/>
                </a:solidFill>
                <a:ea typeface="ＭＳ Ｐゴシック" pitchFamily="34" charset="-128"/>
              </a:rPr>
              <a:t>Standard Aircraft             2.0 / 100,000 Hrs.</a:t>
            </a:r>
          </a:p>
          <a:p>
            <a:pPr eaLnBrk="1" hangingPunct="1"/>
            <a:r>
              <a:rPr lang="en-US" dirty="0" smtClean="0">
                <a:solidFill>
                  <a:srgbClr val="1D2F68"/>
                </a:solidFill>
                <a:ea typeface="ＭＳ Ｐゴシック" pitchFamily="34" charset="-128"/>
              </a:rPr>
              <a:t>Amateur built Aircraft     4.2 / 100,000 Hrs.</a:t>
            </a:r>
          </a:p>
          <a:p>
            <a:pPr eaLnBrk="1" hangingPunct="1"/>
            <a:endParaRPr lang="en-US" dirty="0" smtClean="0">
              <a:solidFill>
                <a:srgbClr val="1D2F68"/>
              </a:solidFill>
              <a:ea typeface="ＭＳ Ｐゴシック" pitchFamily="34" charset="-128"/>
            </a:endParaRPr>
          </a:p>
          <a:p>
            <a:pPr eaLnBrk="1" hangingPunct="1"/>
            <a:r>
              <a:rPr lang="en-US" dirty="0" smtClean="0">
                <a:solidFill>
                  <a:srgbClr val="1D2F68"/>
                </a:solidFill>
                <a:ea typeface="ＭＳ Ｐゴシック" pitchFamily="34" charset="-128"/>
              </a:rPr>
              <a:t>First </a:t>
            </a:r>
            <a:r>
              <a:rPr lang="en-US" dirty="0">
                <a:solidFill>
                  <a:srgbClr val="1D2F68"/>
                </a:solidFill>
                <a:ea typeface="ＭＳ Ｐゴシック" pitchFamily="34" charset="-128"/>
              </a:rPr>
              <a:t>50 hours of flight in </a:t>
            </a:r>
            <a:r>
              <a:rPr lang="en-US" dirty="0" smtClean="0">
                <a:solidFill>
                  <a:srgbClr val="1D2F68"/>
                </a:solidFill>
                <a:ea typeface="ＭＳ Ｐゴシック" pitchFamily="34" charset="-128"/>
              </a:rPr>
              <a:t>Experimental/Amateur-built </a:t>
            </a:r>
            <a:r>
              <a:rPr lang="en-US" dirty="0">
                <a:solidFill>
                  <a:srgbClr val="1D2F68"/>
                </a:solidFill>
                <a:ea typeface="ＭＳ Ｐゴシック" pitchFamily="34" charset="-128"/>
              </a:rPr>
              <a:t>Aircraft are particularly hazardous</a:t>
            </a:r>
          </a:p>
          <a:p>
            <a:pPr lvl="1" eaLnBrk="1" hangingPunct="1"/>
            <a:r>
              <a:rPr lang="en-US" dirty="0">
                <a:solidFill>
                  <a:srgbClr val="1D2F68"/>
                </a:solidFill>
                <a:ea typeface="ＭＳ Ｐゴシック" pitchFamily="34" charset="-128"/>
              </a:rPr>
              <a:t>Transition Training can make this period much safer</a:t>
            </a:r>
            <a:r>
              <a:rPr lang="en-US" dirty="0" smtClean="0">
                <a:solidFill>
                  <a:srgbClr val="1D2F68"/>
                </a:solidFill>
                <a:ea typeface="ＭＳ Ｐゴシック" pitchFamily="34" charset="-128"/>
              </a:rPr>
              <a:t>.</a:t>
            </a:r>
            <a:br>
              <a:rPr lang="en-US" dirty="0" smtClean="0">
                <a:solidFill>
                  <a:srgbClr val="1D2F68"/>
                </a:solidFill>
                <a:ea typeface="ＭＳ Ｐゴシック" pitchFamily="34" charset="-128"/>
              </a:rPr>
            </a:br>
            <a:endParaRPr lang="en-US" dirty="0" smtClean="0">
              <a:solidFill>
                <a:srgbClr val="1D2F68"/>
              </a:solidFill>
              <a:ea typeface="ＭＳ Ｐゴシック" pitchFamily="34" charset="-128"/>
            </a:endParaRPr>
          </a:p>
          <a:p>
            <a:pPr eaLnBrk="1" hangingPunct="1"/>
            <a:r>
              <a:rPr lang="en-US" dirty="0" smtClean="0">
                <a:solidFill>
                  <a:srgbClr val="1D2F68"/>
                </a:solidFill>
                <a:ea typeface="ＭＳ Ｐゴシック" pitchFamily="34" charset="-128"/>
              </a:rPr>
              <a:t>Private pilots or higher are more than twice as likely to crash LSAs then LSA pilots</a:t>
            </a:r>
            <a:br>
              <a:rPr lang="en-US" dirty="0" smtClean="0">
                <a:solidFill>
                  <a:srgbClr val="1D2F68"/>
                </a:solidFill>
                <a:ea typeface="ＭＳ Ｐゴシック" pitchFamily="34" charset="-128"/>
              </a:rPr>
            </a:br>
            <a:endParaRPr lang="en-US" dirty="0" smtClean="0">
              <a:solidFill>
                <a:srgbClr val="1D2F68"/>
              </a:solidFill>
              <a:ea typeface="ＭＳ Ｐゴシック" pitchFamily="34" charset="-128"/>
            </a:endParaRPr>
          </a:p>
          <a:p>
            <a:pPr eaLnBrk="1" hangingPunct="1"/>
            <a:endParaRPr lang="en-US" dirty="0" smtClean="0">
              <a:solidFill>
                <a:srgbClr val="FF0000"/>
              </a:solidFill>
              <a:ea typeface="ＭＳ Ｐゴシック" pitchFamily="34" charset="-128"/>
            </a:endParaRPr>
          </a:p>
          <a:p>
            <a:pPr eaLnBrk="1" hangingPunct="1"/>
            <a:endParaRPr lang="en-US" dirty="0" smtClean="0">
              <a:solidFill>
                <a:srgbClr val="1D2F68"/>
              </a:solidFill>
              <a:ea typeface="ＭＳ Ｐゴシック" pitchFamily="34" charset="-128"/>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1600" y="395219"/>
            <a:ext cx="2933701" cy="195675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6314" y="3761674"/>
            <a:ext cx="2914650" cy="189938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14185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ea typeface="ＭＳ Ｐゴシック" pitchFamily="34" charset="-128"/>
              </a:rPr>
              <a:t>Required Training</a:t>
            </a:r>
          </a:p>
        </p:txBody>
      </p:sp>
      <p:pic>
        <p:nvPicPr>
          <p:cNvPr id="17412" name="Picture 1"/>
          <p:cNvPicPr>
            <a:picLocks noChangeAspect="1"/>
          </p:cNvPicPr>
          <p:nvPr/>
        </p:nvPicPr>
        <p:blipFill>
          <a:blip r:embed="rId4" cstate="print">
            <a:extLst>
              <a:ext uri="{28A0092B-C50C-407E-A947-70E740481C1C}">
                <a14:useLocalDpi xmlns:a14="http://schemas.microsoft.com/office/drawing/2010/main" val="0"/>
              </a:ext>
            </a:extLst>
          </a:blip>
          <a:srcRect t="14380" b="8377"/>
          <a:stretch>
            <a:fillRect/>
          </a:stretch>
        </p:blipFill>
        <p:spPr bwMode="auto">
          <a:xfrm>
            <a:off x="7639050" y="3687288"/>
            <a:ext cx="3314700" cy="19197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415" name="Content Placeholder 2"/>
          <p:cNvSpPr txBox="1">
            <a:spLocks/>
          </p:cNvSpPr>
          <p:nvPr/>
        </p:nvSpPr>
        <p:spPr bwMode="auto">
          <a:xfrm>
            <a:off x="8077200" y="344488"/>
            <a:ext cx="3916362"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l">
              <a:spcBef>
                <a:spcPct val="20000"/>
              </a:spcBef>
            </a:pPr>
            <a:r>
              <a:rPr lang="en-US" sz="2800" b="1" dirty="0"/>
              <a:t>Tail wheel</a:t>
            </a:r>
          </a:p>
          <a:p>
            <a:pPr algn="l">
              <a:spcBef>
                <a:spcPct val="20000"/>
              </a:spcBef>
            </a:pPr>
            <a:r>
              <a:rPr lang="en-US" sz="2800" b="1" dirty="0"/>
              <a:t>Sea Plane</a:t>
            </a:r>
          </a:p>
          <a:p>
            <a:pPr algn="l">
              <a:spcBef>
                <a:spcPct val="20000"/>
              </a:spcBef>
            </a:pPr>
            <a:r>
              <a:rPr lang="en-US" sz="2800" b="1" dirty="0"/>
              <a:t>Multi-engine</a:t>
            </a:r>
          </a:p>
          <a:p>
            <a:pPr algn="l">
              <a:spcBef>
                <a:spcPct val="20000"/>
              </a:spcBef>
            </a:pPr>
            <a:r>
              <a:rPr lang="en-US" sz="2800" b="1" dirty="0"/>
              <a:t>High Altitude</a:t>
            </a:r>
          </a:p>
          <a:p>
            <a:pPr algn="l">
              <a:spcBef>
                <a:spcPct val="20000"/>
              </a:spcBef>
            </a:pPr>
            <a:r>
              <a:rPr lang="en-US" sz="2800" b="1" dirty="0"/>
              <a:t>Complex</a:t>
            </a:r>
          </a:p>
          <a:p>
            <a:pPr algn="l">
              <a:spcBef>
                <a:spcPct val="20000"/>
              </a:spcBef>
            </a:pPr>
            <a:r>
              <a:rPr lang="en-US" sz="2800" b="1" dirty="0"/>
              <a:t>High Performance</a:t>
            </a:r>
          </a:p>
        </p:txBody>
      </p:sp>
      <p:pic>
        <p:nvPicPr>
          <p:cNvPr id="8" name="Picture 5"/>
          <p:cNvPicPr>
            <a:picLocks noChangeAspect="1"/>
          </p:cNvPicPr>
          <p:nvPr/>
        </p:nvPicPr>
        <p:blipFill>
          <a:blip r:embed="rId5" cstate="print">
            <a:extLst>
              <a:ext uri="{28A0092B-C50C-407E-A947-70E740481C1C}">
                <a14:useLocalDpi xmlns:a14="http://schemas.microsoft.com/office/drawing/2010/main" val="0"/>
              </a:ext>
            </a:extLst>
          </a:blip>
          <a:srcRect t="17714"/>
          <a:stretch>
            <a:fillRect/>
          </a:stretch>
        </p:blipFill>
        <p:spPr bwMode="auto">
          <a:xfrm>
            <a:off x="736601" y="1163639"/>
            <a:ext cx="3568699" cy="19583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Content Placeholder 8"/>
          <p:cNvPicPr>
            <a:picLocks noChangeAspect="1"/>
          </p:cNvPicPr>
          <p:nvPr/>
        </p:nvPicPr>
        <p:blipFill>
          <a:blip r:embed="rId6" cstate="print">
            <a:extLst>
              <a:ext uri="{28A0092B-C50C-407E-A947-70E740481C1C}">
                <a14:useLocalDpi xmlns:a14="http://schemas.microsoft.com/office/drawing/2010/main" val="0"/>
              </a:ext>
            </a:extLst>
          </a:blip>
          <a:srcRect t="8958" b="15984"/>
          <a:stretch>
            <a:fillRect/>
          </a:stretch>
        </p:blipFill>
        <p:spPr bwMode="auto">
          <a:xfrm>
            <a:off x="1992314" y="3463927"/>
            <a:ext cx="3806825" cy="2143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20573596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ea typeface="ＭＳ Ｐゴシック" pitchFamily="34" charset="-128"/>
              </a:rPr>
              <a:t>Required Training</a:t>
            </a:r>
          </a:p>
        </p:txBody>
      </p:sp>
      <p:sp>
        <p:nvSpPr>
          <p:cNvPr id="18436" name="Content Placeholder 2"/>
          <p:cNvSpPr txBox="1">
            <a:spLocks/>
          </p:cNvSpPr>
          <p:nvPr/>
        </p:nvSpPr>
        <p:spPr bwMode="auto">
          <a:xfrm>
            <a:off x="571500" y="1204913"/>
            <a:ext cx="6437313"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l">
              <a:spcBef>
                <a:spcPct val="20000"/>
              </a:spcBef>
            </a:pPr>
            <a:r>
              <a:rPr lang="en-US" sz="2800" b="1" dirty="0"/>
              <a:t>Get the right instructor</a:t>
            </a:r>
          </a:p>
          <a:p>
            <a:pPr algn="l">
              <a:spcBef>
                <a:spcPct val="20000"/>
              </a:spcBef>
            </a:pPr>
            <a:r>
              <a:rPr lang="en-US" sz="2800" b="1" dirty="0"/>
              <a:t>Train where you will fly</a:t>
            </a:r>
          </a:p>
          <a:p>
            <a:pPr algn="l">
              <a:spcBef>
                <a:spcPct val="20000"/>
              </a:spcBef>
            </a:pPr>
            <a:r>
              <a:rPr lang="en-US" sz="2800" b="1" dirty="0"/>
              <a:t>Develop Personal Performance Figures and Minimums</a:t>
            </a:r>
          </a:p>
          <a:p>
            <a:pPr algn="l">
              <a:spcBef>
                <a:spcPct val="20000"/>
              </a:spcBef>
            </a:pPr>
            <a:r>
              <a:rPr lang="en-US" sz="2800" b="1" dirty="0"/>
              <a:t>Fly at mission weights</a:t>
            </a:r>
          </a:p>
        </p:txBody>
      </p:sp>
      <p:pic>
        <p:nvPicPr>
          <p:cNvPr id="18437"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1550" y="2496344"/>
            <a:ext cx="4184650" cy="27892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064993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28512" b="8148"/>
          <a:stretch/>
        </p:blipFill>
        <p:spPr bwMode="auto">
          <a:xfrm>
            <a:off x="4457700" y="3698080"/>
            <a:ext cx="4130169" cy="19891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458" name="Title 1"/>
          <p:cNvSpPr>
            <a:spLocks noGrp="1"/>
          </p:cNvSpPr>
          <p:nvPr>
            <p:ph type="title"/>
          </p:nvPr>
        </p:nvSpPr>
        <p:spPr/>
        <p:txBody>
          <a:bodyPr/>
          <a:lstStyle/>
          <a:p>
            <a:r>
              <a:rPr lang="en-US" smtClean="0">
                <a:ea typeface="ＭＳ Ｐゴシック" pitchFamily="34" charset="-128"/>
              </a:rPr>
              <a:t>Legal vs Safe</a:t>
            </a:r>
          </a:p>
        </p:txBody>
      </p:sp>
      <p:pic>
        <p:nvPicPr>
          <p:cNvPr id="9" name="Content Placeholder 8"/>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7829551" y="660401"/>
            <a:ext cx="3716849" cy="2476500"/>
          </a:xfrm>
          <a:prstGeom prst="rect">
            <a:avLst/>
          </a:prstGeom>
          <a:ln>
            <a:noFill/>
          </a:ln>
          <a:effectLst>
            <a:outerShdw blurRad="292100" dist="139700" dir="2700000" algn="tl" rotWithShape="0">
              <a:srgbClr val="333333">
                <a:alpha val="65000"/>
              </a:srgbClr>
            </a:outerShdw>
          </a:effectLst>
        </p:spPr>
      </p:pic>
      <p:pic>
        <p:nvPicPr>
          <p:cNvPr id="19461" name="Picture 9"/>
          <p:cNvPicPr>
            <a:picLocks noChangeAspect="1"/>
          </p:cNvPicPr>
          <p:nvPr/>
        </p:nvPicPr>
        <p:blipFill rotWithShape="1">
          <a:blip r:embed="rId6">
            <a:extLst>
              <a:ext uri="{28A0092B-C50C-407E-A947-70E740481C1C}">
                <a14:useLocalDpi xmlns:a14="http://schemas.microsoft.com/office/drawing/2010/main" val="0"/>
              </a:ext>
            </a:extLst>
          </a:blip>
          <a:srcRect l="7409" t="26599" r="6774" b="20432"/>
          <a:stretch/>
        </p:blipFill>
        <p:spPr bwMode="auto">
          <a:xfrm>
            <a:off x="258421" y="1162051"/>
            <a:ext cx="4692659" cy="23554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8767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After-market modifications</a:t>
            </a:r>
            <a:endParaRPr lang="en-US" dirty="0"/>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18835" r="7836"/>
          <a:stretch/>
        </p:blipFill>
        <p:spPr>
          <a:xfrm>
            <a:off x="6643888" y="2633515"/>
            <a:ext cx="5224263" cy="3067195"/>
          </a:xfrm>
          <a:prstGeom prst="rect">
            <a:avLst/>
          </a:prstGeom>
          <a:ln>
            <a:noFill/>
          </a:ln>
          <a:effectLst>
            <a:outerShdw blurRad="292100" dist="139700" dir="2700000" algn="tl" rotWithShape="0">
              <a:srgbClr val="333333">
                <a:alpha val="65000"/>
              </a:srgbClr>
            </a:outerShdw>
          </a:effectLst>
        </p:spPr>
      </p:pic>
      <p:pic>
        <p:nvPicPr>
          <p:cNvPr id="14" name="Content Placeholder 13"/>
          <p:cNvPicPr>
            <a:picLocks noGrp="1" noChangeAspect="1"/>
          </p:cNvPicPr>
          <p:nvPr>
            <p:ph idx="1"/>
          </p:nvPr>
        </p:nvPicPr>
        <p:blipFill rotWithShape="1">
          <a:blip r:embed="rId5"/>
          <a:srcRect b="11627"/>
          <a:stretch/>
        </p:blipFill>
        <p:spPr>
          <a:xfrm>
            <a:off x="571500" y="1114688"/>
            <a:ext cx="5309755" cy="2584476"/>
          </a:xfrm>
          <a:prstGeom prst="rect">
            <a:avLst/>
          </a:prstGeom>
          <a:ln>
            <a:noFill/>
          </a:ln>
          <a:effectLst>
            <a:outerShdw blurRad="292100" dist="139700" dir="2700000" algn="tl" rotWithShape="0">
              <a:srgbClr val="333333">
                <a:alpha val="65000"/>
              </a:srgbClr>
            </a:outerShdw>
          </a:effectLst>
        </p:spPr>
      </p:pic>
      <p:sp>
        <p:nvSpPr>
          <p:cNvPr id="15" name="Content Placeholder 2"/>
          <p:cNvSpPr txBox="1">
            <a:spLocks/>
          </p:cNvSpPr>
          <p:nvPr/>
        </p:nvSpPr>
        <p:spPr bwMode="auto">
          <a:xfrm>
            <a:off x="571499" y="3880546"/>
            <a:ext cx="5309755" cy="164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smtClean="0">
                <a:ea typeface="ＭＳ Ｐゴシック" pitchFamily="34" charset="-128"/>
              </a:rPr>
              <a:t>May have different flight characteristics</a:t>
            </a:r>
          </a:p>
        </p:txBody>
      </p:sp>
    </p:spTree>
    <p:custDataLst>
      <p:tags r:id="rId1"/>
    </p:custDataLst>
    <p:extLst>
      <p:ext uri="{BB962C8B-B14F-4D97-AF65-F5344CB8AC3E}">
        <p14:creationId xmlns:p14="http://schemas.microsoft.com/office/powerpoint/2010/main" val="295638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ChangeArrowheads="1"/>
          </p:cNvSpPr>
          <p:nvPr/>
        </p:nvSpPr>
        <p:spPr bwMode="auto">
          <a:xfrm>
            <a:off x="4623491" y="433732"/>
            <a:ext cx="2651125" cy="739775"/>
          </a:xfrm>
          <a:prstGeom prst="rect">
            <a:avLst/>
          </a:prstGeom>
          <a:solidFill>
            <a:srgbClr val="FFCC00"/>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spcBef>
                <a:spcPct val="50000"/>
              </a:spcBef>
              <a:buChar char="•"/>
              <a:defRPr sz="2400">
                <a:solidFill>
                  <a:schemeClr val="tx1"/>
                </a:solidFill>
                <a:latin typeface="Arial" panose="020B0604020202020204" pitchFamily="34" charset="0"/>
              </a:defRPr>
            </a:lvl1pPr>
            <a:lvl2pPr marL="742950" indent="-285750">
              <a:spcBef>
                <a:spcPct val="50000"/>
              </a:spcBef>
              <a:buChar char="•"/>
              <a:defRPr sz="2400">
                <a:solidFill>
                  <a:schemeClr val="tx1"/>
                </a:solidFill>
                <a:latin typeface="Arial" panose="020B0604020202020204" pitchFamily="34" charset="0"/>
              </a:defRPr>
            </a:lvl2pPr>
            <a:lvl3pPr marL="1143000" indent="-228600">
              <a:spcBef>
                <a:spcPct val="50000"/>
              </a:spcBef>
              <a:buChar char="•"/>
              <a:defRPr sz="2400">
                <a:solidFill>
                  <a:schemeClr val="tx1"/>
                </a:solidFill>
                <a:latin typeface="Arial" panose="020B0604020202020204" pitchFamily="34" charset="0"/>
              </a:defRPr>
            </a:lvl3pPr>
            <a:lvl4pPr marL="1600200" indent="-228600">
              <a:spcBef>
                <a:spcPct val="50000"/>
              </a:spcBef>
              <a:buChar char="•"/>
              <a:defRPr sz="2400">
                <a:solidFill>
                  <a:schemeClr val="tx1"/>
                </a:solidFill>
                <a:latin typeface="Arial" panose="020B0604020202020204" pitchFamily="34" charset="0"/>
              </a:defRPr>
            </a:lvl4pPr>
            <a:lvl5pPr marL="2057400" indent="-228600">
              <a:spcBef>
                <a:spcPct val="50000"/>
              </a:spcBef>
              <a:buChar char="•"/>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ctr">
              <a:spcBef>
                <a:spcPct val="0"/>
              </a:spcBef>
              <a:buFontTx/>
              <a:buNone/>
            </a:pPr>
            <a:r>
              <a:rPr lang="en-US" altLang="en-US" sz="1400" b="1" dirty="0">
                <a:solidFill>
                  <a:srgbClr val="000000"/>
                </a:solidFill>
              </a:rPr>
              <a:t>Airworthiness Standards</a:t>
            </a:r>
          </a:p>
          <a:p>
            <a:pPr algn="ctr">
              <a:spcBef>
                <a:spcPct val="0"/>
              </a:spcBef>
              <a:buFontTx/>
              <a:buNone/>
            </a:pPr>
            <a:r>
              <a:rPr lang="en-US" altLang="en-US" sz="1400" b="1" dirty="0">
                <a:solidFill>
                  <a:srgbClr val="000000"/>
                </a:solidFill>
              </a:rPr>
              <a:t>FAR 23,25,27,33</a:t>
            </a:r>
          </a:p>
        </p:txBody>
      </p:sp>
      <p:sp>
        <p:nvSpPr>
          <p:cNvPr id="6" name="Rectangle 11"/>
          <p:cNvSpPr>
            <a:spLocks noChangeArrowheads="1"/>
          </p:cNvSpPr>
          <p:nvPr/>
        </p:nvSpPr>
        <p:spPr bwMode="auto">
          <a:xfrm>
            <a:off x="4623491" y="1508677"/>
            <a:ext cx="2651125" cy="739775"/>
          </a:xfrm>
          <a:prstGeom prst="rect">
            <a:avLst/>
          </a:prstGeom>
          <a:solidFill>
            <a:srgbClr val="FFCC00"/>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spcBef>
                <a:spcPct val="50000"/>
              </a:spcBef>
              <a:buChar char="•"/>
              <a:defRPr sz="2400">
                <a:solidFill>
                  <a:schemeClr val="tx1"/>
                </a:solidFill>
                <a:latin typeface="Arial" panose="020B0604020202020204" pitchFamily="34" charset="0"/>
              </a:defRPr>
            </a:lvl1pPr>
            <a:lvl2pPr marL="742950" indent="-285750">
              <a:spcBef>
                <a:spcPct val="50000"/>
              </a:spcBef>
              <a:buChar char="•"/>
              <a:defRPr sz="2400">
                <a:solidFill>
                  <a:schemeClr val="tx1"/>
                </a:solidFill>
                <a:latin typeface="Arial" panose="020B0604020202020204" pitchFamily="34" charset="0"/>
              </a:defRPr>
            </a:lvl2pPr>
            <a:lvl3pPr marL="1143000" indent="-228600">
              <a:spcBef>
                <a:spcPct val="50000"/>
              </a:spcBef>
              <a:buChar char="•"/>
              <a:defRPr sz="2400">
                <a:solidFill>
                  <a:schemeClr val="tx1"/>
                </a:solidFill>
                <a:latin typeface="Arial" panose="020B0604020202020204" pitchFamily="34" charset="0"/>
              </a:defRPr>
            </a:lvl3pPr>
            <a:lvl4pPr marL="1600200" indent="-228600">
              <a:spcBef>
                <a:spcPct val="50000"/>
              </a:spcBef>
              <a:buChar char="•"/>
              <a:defRPr sz="2400">
                <a:solidFill>
                  <a:schemeClr val="tx1"/>
                </a:solidFill>
                <a:latin typeface="Arial" panose="020B0604020202020204" pitchFamily="34" charset="0"/>
              </a:defRPr>
            </a:lvl4pPr>
            <a:lvl5pPr marL="2057400" indent="-228600">
              <a:spcBef>
                <a:spcPct val="50000"/>
              </a:spcBef>
              <a:buChar char="•"/>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ctr">
              <a:spcBef>
                <a:spcPct val="0"/>
              </a:spcBef>
              <a:buFontTx/>
              <a:buNone/>
            </a:pPr>
            <a:r>
              <a:rPr lang="en-US" altLang="en-US" sz="1400" b="1" dirty="0">
                <a:solidFill>
                  <a:srgbClr val="000000"/>
                </a:solidFill>
              </a:rPr>
              <a:t>Manufacturers</a:t>
            </a:r>
          </a:p>
          <a:p>
            <a:pPr algn="ctr">
              <a:spcBef>
                <a:spcPct val="0"/>
              </a:spcBef>
              <a:buFontTx/>
              <a:buNone/>
            </a:pPr>
            <a:r>
              <a:rPr lang="en-US" altLang="en-US" sz="1400" b="1" dirty="0">
                <a:solidFill>
                  <a:srgbClr val="000000"/>
                </a:solidFill>
              </a:rPr>
              <a:t>Type Design</a:t>
            </a:r>
          </a:p>
        </p:txBody>
      </p:sp>
      <p:sp>
        <p:nvSpPr>
          <p:cNvPr id="7" name="Rectangle 4"/>
          <p:cNvSpPr>
            <a:spLocks noChangeArrowheads="1"/>
          </p:cNvSpPr>
          <p:nvPr/>
        </p:nvSpPr>
        <p:spPr bwMode="auto">
          <a:xfrm>
            <a:off x="4623491" y="2488868"/>
            <a:ext cx="1325561" cy="739775"/>
          </a:xfrm>
          <a:prstGeom prst="rect">
            <a:avLst/>
          </a:prstGeom>
          <a:solidFill>
            <a:srgbClr val="FFCC00"/>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spcBef>
                <a:spcPct val="50000"/>
              </a:spcBef>
              <a:buChar char="•"/>
              <a:defRPr sz="2400">
                <a:solidFill>
                  <a:schemeClr val="tx1"/>
                </a:solidFill>
                <a:latin typeface="Arial" panose="020B0604020202020204" pitchFamily="34" charset="0"/>
              </a:defRPr>
            </a:lvl1pPr>
            <a:lvl2pPr marL="742950" indent="-285750">
              <a:spcBef>
                <a:spcPct val="50000"/>
              </a:spcBef>
              <a:buChar char="•"/>
              <a:defRPr sz="2400">
                <a:solidFill>
                  <a:schemeClr val="tx1"/>
                </a:solidFill>
                <a:latin typeface="Arial" panose="020B0604020202020204" pitchFamily="34" charset="0"/>
              </a:defRPr>
            </a:lvl2pPr>
            <a:lvl3pPr marL="1143000" indent="-228600">
              <a:spcBef>
                <a:spcPct val="50000"/>
              </a:spcBef>
              <a:buChar char="•"/>
              <a:defRPr sz="2400">
                <a:solidFill>
                  <a:schemeClr val="tx1"/>
                </a:solidFill>
                <a:latin typeface="Arial" panose="020B0604020202020204" pitchFamily="34" charset="0"/>
              </a:defRPr>
            </a:lvl3pPr>
            <a:lvl4pPr marL="1600200" indent="-228600">
              <a:spcBef>
                <a:spcPct val="50000"/>
              </a:spcBef>
              <a:buChar char="•"/>
              <a:defRPr sz="2400">
                <a:solidFill>
                  <a:schemeClr val="tx1"/>
                </a:solidFill>
                <a:latin typeface="Arial" panose="020B0604020202020204" pitchFamily="34" charset="0"/>
              </a:defRPr>
            </a:lvl4pPr>
            <a:lvl5pPr marL="2057400" indent="-228600">
              <a:spcBef>
                <a:spcPct val="50000"/>
              </a:spcBef>
              <a:buChar char="•"/>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ct val="0"/>
              </a:spcBef>
              <a:buFontTx/>
              <a:buNone/>
            </a:pPr>
            <a:r>
              <a:rPr lang="en-US" altLang="en-US" sz="1400" dirty="0">
                <a:solidFill>
                  <a:srgbClr val="000000"/>
                </a:solidFill>
              </a:rPr>
              <a:t>   </a:t>
            </a:r>
            <a:r>
              <a:rPr lang="en-US" altLang="en-US" sz="1400" b="1" dirty="0">
                <a:solidFill>
                  <a:srgbClr val="000000"/>
                </a:solidFill>
              </a:rPr>
              <a:t>Standard</a:t>
            </a:r>
          </a:p>
        </p:txBody>
      </p:sp>
      <p:sp>
        <p:nvSpPr>
          <p:cNvPr id="8" name="Rectangle 9"/>
          <p:cNvSpPr>
            <a:spLocks noChangeArrowheads="1"/>
          </p:cNvSpPr>
          <p:nvPr/>
        </p:nvSpPr>
        <p:spPr bwMode="auto">
          <a:xfrm>
            <a:off x="5949053" y="2488868"/>
            <a:ext cx="1354137" cy="739775"/>
          </a:xfrm>
          <a:prstGeom prst="rect">
            <a:avLst/>
          </a:prstGeom>
          <a:solidFill>
            <a:srgbClr val="FFCC00"/>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spcBef>
                <a:spcPct val="50000"/>
              </a:spcBef>
              <a:buChar char="•"/>
              <a:defRPr sz="2400">
                <a:solidFill>
                  <a:schemeClr val="tx1"/>
                </a:solidFill>
                <a:latin typeface="Arial" panose="020B0604020202020204" pitchFamily="34" charset="0"/>
              </a:defRPr>
            </a:lvl1pPr>
            <a:lvl2pPr marL="742950" indent="-285750">
              <a:spcBef>
                <a:spcPct val="50000"/>
              </a:spcBef>
              <a:buChar char="•"/>
              <a:defRPr sz="2400">
                <a:solidFill>
                  <a:schemeClr val="tx1"/>
                </a:solidFill>
                <a:latin typeface="Arial" panose="020B0604020202020204" pitchFamily="34" charset="0"/>
              </a:defRPr>
            </a:lvl2pPr>
            <a:lvl3pPr marL="1143000" indent="-228600">
              <a:spcBef>
                <a:spcPct val="50000"/>
              </a:spcBef>
              <a:buChar char="•"/>
              <a:defRPr sz="2400">
                <a:solidFill>
                  <a:schemeClr val="tx1"/>
                </a:solidFill>
                <a:latin typeface="Arial" panose="020B0604020202020204" pitchFamily="34" charset="0"/>
              </a:defRPr>
            </a:lvl3pPr>
            <a:lvl4pPr marL="1600200" indent="-228600">
              <a:spcBef>
                <a:spcPct val="50000"/>
              </a:spcBef>
              <a:buChar char="•"/>
              <a:defRPr sz="2400">
                <a:solidFill>
                  <a:schemeClr val="tx1"/>
                </a:solidFill>
                <a:latin typeface="Arial" panose="020B0604020202020204" pitchFamily="34" charset="0"/>
              </a:defRPr>
            </a:lvl4pPr>
            <a:lvl5pPr marL="2057400" indent="-228600">
              <a:spcBef>
                <a:spcPct val="50000"/>
              </a:spcBef>
              <a:buChar char="•"/>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spcBef>
                <a:spcPct val="0"/>
              </a:spcBef>
              <a:buFontTx/>
              <a:buNone/>
            </a:pPr>
            <a:r>
              <a:rPr lang="en-US" altLang="en-US" sz="1400" b="1" dirty="0">
                <a:solidFill>
                  <a:srgbClr val="000000"/>
                </a:solidFill>
              </a:rPr>
              <a:t>Airworthiness</a:t>
            </a:r>
          </a:p>
        </p:txBody>
      </p:sp>
      <p:sp>
        <p:nvSpPr>
          <p:cNvPr id="9" name="Rectangle 5"/>
          <p:cNvSpPr>
            <a:spLocks noChangeArrowheads="1"/>
          </p:cNvSpPr>
          <p:nvPr/>
        </p:nvSpPr>
        <p:spPr bwMode="auto">
          <a:xfrm>
            <a:off x="1939235" y="3652217"/>
            <a:ext cx="2039938" cy="746125"/>
          </a:xfrm>
          <a:prstGeom prst="rect">
            <a:avLst/>
          </a:prstGeom>
          <a:solidFill>
            <a:srgbClr val="FFCC00"/>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spcBef>
                <a:spcPct val="50000"/>
              </a:spcBef>
              <a:buChar char="•"/>
              <a:defRPr sz="2400">
                <a:solidFill>
                  <a:schemeClr val="tx1"/>
                </a:solidFill>
                <a:latin typeface="Arial" panose="020B0604020202020204" pitchFamily="34" charset="0"/>
              </a:defRPr>
            </a:lvl1pPr>
            <a:lvl2pPr marL="742950" indent="-285750">
              <a:spcBef>
                <a:spcPct val="50000"/>
              </a:spcBef>
              <a:buChar char="•"/>
              <a:defRPr sz="2400">
                <a:solidFill>
                  <a:schemeClr val="tx1"/>
                </a:solidFill>
                <a:latin typeface="Arial" panose="020B0604020202020204" pitchFamily="34" charset="0"/>
              </a:defRPr>
            </a:lvl2pPr>
            <a:lvl3pPr marL="1143000" indent="-228600">
              <a:spcBef>
                <a:spcPct val="50000"/>
              </a:spcBef>
              <a:buChar char="•"/>
              <a:defRPr sz="2400">
                <a:solidFill>
                  <a:schemeClr val="tx1"/>
                </a:solidFill>
                <a:latin typeface="Arial" panose="020B0604020202020204" pitchFamily="34" charset="0"/>
              </a:defRPr>
            </a:lvl3pPr>
            <a:lvl4pPr marL="1600200" indent="-228600">
              <a:spcBef>
                <a:spcPct val="50000"/>
              </a:spcBef>
              <a:buChar char="•"/>
              <a:defRPr sz="2400">
                <a:solidFill>
                  <a:schemeClr val="tx1"/>
                </a:solidFill>
                <a:latin typeface="Arial" panose="020B0604020202020204" pitchFamily="34" charset="0"/>
              </a:defRPr>
            </a:lvl4pPr>
            <a:lvl5pPr marL="2057400" indent="-228600">
              <a:spcBef>
                <a:spcPct val="50000"/>
              </a:spcBef>
              <a:buChar char="•"/>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ctr">
              <a:spcBef>
                <a:spcPct val="0"/>
              </a:spcBef>
              <a:buFontTx/>
              <a:buNone/>
            </a:pPr>
            <a:r>
              <a:rPr lang="en-US" altLang="en-US" sz="1400" b="1" dirty="0">
                <a:solidFill>
                  <a:srgbClr val="000000"/>
                </a:solidFill>
              </a:rPr>
              <a:t>Condition for </a:t>
            </a:r>
          </a:p>
          <a:p>
            <a:pPr algn="ctr">
              <a:spcBef>
                <a:spcPct val="0"/>
              </a:spcBef>
              <a:buFontTx/>
              <a:buNone/>
            </a:pPr>
            <a:r>
              <a:rPr lang="en-US" altLang="en-US" sz="1400" b="1" dirty="0">
                <a:solidFill>
                  <a:srgbClr val="000000"/>
                </a:solidFill>
              </a:rPr>
              <a:t>Safe Operation</a:t>
            </a:r>
          </a:p>
        </p:txBody>
      </p:sp>
      <p:sp>
        <p:nvSpPr>
          <p:cNvPr id="10" name="Rectangle 6"/>
          <p:cNvSpPr>
            <a:spLocks noChangeArrowheads="1"/>
          </p:cNvSpPr>
          <p:nvPr/>
        </p:nvSpPr>
        <p:spPr bwMode="auto">
          <a:xfrm>
            <a:off x="8084448" y="3658567"/>
            <a:ext cx="2038350" cy="739775"/>
          </a:xfrm>
          <a:prstGeom prst="rect">
            <a:avLst/>
          </a:prstGeom>
          <a:solidFill>
            <a:srgbClr val="FFCC00"/>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spcBef>
                <a:spcPct val="50000"/>
              </a:spcBef>
              <a:buChar char="•"/>
              <a:defRPr sz="2400">
                <a:solidFill>
                  <a:schemeClr val="tx1"/>
                </a:solidFill>
                <a:latin typeface="Arial" panose="020B0604020202020204" pitchFamily="34" charset="0"/>
              </a:defRPr>
            </a:lvl1pPr>
            <a:lvl2pPr marL="742950" indent="-285750">
              <a:spcBef>
                <a:spcPct val="50000"/>
              </a:spcBef>
              <a:buChar char="•"/>
              <a:defRPr sz="2400">
                <a:solidFill>
                  <a:schemeClr val="tx1"/>
                </a:solidFill>
                <a:latin typeface="Arial" panose="020B0604020202020204" pitchFamily="34" charset="0"/>
              </a:defRPr>
            </a:lvl2pPr>
            <a:lvl3pPr marL="1143000" indent="-228600">
              <a:spcBef>
                <a:spcPct val="50000"/>
              </a:spcBef>
              <a:buChar char="•"/>
              <a:defRPr sz="2400">
                <a:solidFill>
                  <a:schemeClr val="tx1"/>
                </a:solidFill>
                <a:latin typeface="Arial" panose="020B0604020202020204" pitchFamily="34" charset="0"/>
              </a:defRPr>
            </a:lvl3pPr>
            <a:lvl4pPr marL="1600200" indent="-228600">
              <a:spcBef>
                <a:spcPct val="50000"/>
              </a:spcBef>
              <a:buChar char="•"/>
              <a:defRPr sz="2400">
                <a:solidFill>
                  <a:schemeClr val="tx1"/>
                </a:solidFill>
                <a:latin typeface="Arial" panose="020B0604020202020204" pitchFamily="34" charset="0"/>
              </a:defRPr>
            </a:lvl4pPr>
            <a:lvl5pPr marL="2057400" indent="-228600">
              <a:spcBef>
                <a:spcPct val="50000"/>
              </a:spcBef>
              <a:buChar char="•"/>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ctr">
              <a:spcBef>
                <a:spcPct val="0"/>
              </a:spcBef>
              <a:buFontTx/>
              <a:buNone/>
            </a:pPr>
            <a:r>
              <a:rPr lang="en-US" altLang="en-US" sz="1400" b="1">
                <a:solidFill>
                  <a:srgbClr val="000000"/>
                </a:solidFill>
              </a:rPr>
              <a:t>Conformity to </a:t>
            </a:r>
          </a:p>
          <a:p>
            <a:pPr algn="ctr">
              <a:spcBef>
                <a:spcPct val="0"/>
              </a:spcBef>
              <a:buFontTx/>
              <a:buNone/>
            </a:pPr>
            <a:r>
              <a:rPr lang="en-US" altLang="en-US" sz="1400" b="1">
                <a:solidFill>
                  <a:srgbClr val="000000"/>
                </a:solidFill>
              </a:rPr>
              <a:t>Type Design</a:t>
            </a:r>
          </a:p>
        </p:txBody>
      </p:sp>
      <p:sp>
        <p:nvSpPr>
          <p:cNvPr id="11" name="Rectangle 7"/>
          <p:cNvSpPr>
            <a:spLocks noChangeArrowheads="1"/>
          </p:cNvSpPr>
          <p:nvPr/>
        </p:nvSpPr>
        <p:spPr bwMode="auto">
          <a:xfrm>
            <a:off x="4196660" y="3658567"/>
            <a:ext cx="1627188" cy="739775"/>
          </a:xfrm>
          <a:prstGeom prst="rect">
            <a:avLst/>
          </a:prstGeom>
          <a:solidFill>
            <a:srgbClr val="FFCC00"/>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spcBef>
                <a:spcPct val="50000"/>
              </a:spcBef>
              <a:buChar char="•"/>
              <a:defRPr sz="2400">
                <a:solidFill>
                  <a:schemeClr val="tx1"/>
                </a:solidFill>
                <a:latin typeface="Arial" panose="020B0604020202020204" pitchFamily="34" charset="0"/>
              </a:defRPr>
            </a:lvl1pPr>
            <a:lvl2pPr marL="742950" indent="-285750">
              <a:spcBef>
                <a:spcPct val="50000"/>
              </a:spcBef>
              <a:buChar char="•"/>
              <a:defRPr sz="2400">
                <a:solidFill>
                  <a:schemeClr val="tx1"/>
                </a:solidFill>
                <a:latin typeface="Arial" panose="020B0604020202020204" pitchFamily="34" charset="0"/>
              </a:defRPr>
            </a:lvl2pPr>
            <a:lvl3pPr marL="1143000" indent="-228600">
              <a:spcBef>
                <a:spcPct val="50000"/>
              </a:spcBef>
              <a:buChar char="•"/>
              <a:defRPr sz="2400">
                <a:solidFill>
                  <a:schemeClr val="tx1"/>
                </a:solidFill>
                <a:latin typeface="Arial" panose="020B0604020202020204" pitchFamily="34" charset="0"/>
              </a:defRPr>
            </a:lvl3pPr>
            <a:lvl4pPr marL="1600200" indent="-228600">
              <a:spcBef>
                <a:spcPct val="50000"/>
              </a:spcBef>
              <a:buChar char="•"/>
              <a:defRPr sz="2400">
                <a:solidFill>
                  <a:schemeClr val="tx1"/>
                </a:solidFill>
                <a:latin typeface="Arial" panose="020B0604020202020204" pitchFamily="34" charset="0"/>
              </a:defRPr>
            </a:lvl4pPr>
            <a:lvl5pPr marL="2057400" indent="-228600">
              <a:spcBef>
                <a:spcPct val="50000"/>
              </a:spcBef>
              <a:buChar char="•"/>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ctr">
              <a:spcBef>
                <a:spcPct val="0"/>
              </a:spcBef>
              <a:buFontTx/>
              <a:buNone/>
            </a:pPr>
            <a:r>
              <a:rPr lang="en-US" altLang="en-US" sz="1400" b="1" dirty="0">
                <a:solidFill>
                  <a:srgbClr val="000000"/>
                </a:solidFill>
              </a:rPr>
              <a:t>Wear and Tear</a:t>
            </a:r>
          </a:p>
        </p:txBody>
      </p:sp>
      <p:sp>
        <p:nvSpPr>
          <p:cNvPr id="12" name="Rectangle 8"/>
          <p:cNvSpPr>
            <a:spLocks noChangeArrowheads="1"/>
          </p:cNvSpPr>
          <p:nvPr/>
        </p:nvSpPr>
        <p:spPr bwMode="auto">
          <a:xfrm>
            <a:off x="6244535" y="3658567"/>
            <a:ext cx="1627188" cy="739775"/>
          </a:xfrm>
          <a:prstGeom prst="rect">
            <a:avLst/>
          </a:prstGeom>
          <a:solidFill>
            <a:srgbClr val="FFCC00"/>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spcBef>
                <a:spcPct val="50000"/>
              </a:spcBef>
              <a:buChar char="•"/>
              <a:defRPr sz="2400">
                <a:solidFill>
                  <a:schemeClr val="tx1"/>
                </a:solidFill>
                <a:latin typeface="Arial" panose="020B0604020202020204" pitchFamily="34" charset="0"/>
              </a:defRPr>
            </a:lvl1pPr>
            <a:lvl2pPr marL="742950" indent="-285750">
              <a:spcBef>
                <a:spcPct val="50000"/>
              </a:spcBef>
              <a:buChar char="•"/>
              <a:defRPr sz="2400">
                <a:solidFill>
                  <a:schemeClr val="tx1"/>
                </a:solidFill>
                <a:latin typeface="Arial" panose="020B0604020202020204" pitchFamily="34" charset="0"/>
              </a:defRPr>
            </a:lvl2pPr>
            <a:lvl3pPr marL="1143000" indent="-228600">
              <a:spcBef>
                <a:spcPct val="50000"/>
              </a:spcBef>
              <a:buChar char="•"/>
              <a:defRPr sz="2400">
                <a:solidFill>
                  <a:schemeClr val="tx1"/>
                </a:solidFill>
                <a:latin typeface="Arial" panose="020B0604020202020204" pitchFamily="34" charset="0"/>
              </a:defRPr>
            </a:lvl3pPr>
            <a:lvl4pPr marL="1600200" indent="-228600">
              <a:spcBef>
                <a:spcPct val="50000"/>
              </a:spcBef>
              <a:buChar char="•"/>
              <a:defRPr sz="2400">
                <a:solidFill>
                  <a:schemeClr val="tx1"/>
                </a:solidFill>
                <a:latin typeface="Arial" panose="020B0604020202020204" pitchFamily="34" charset="0"/>
              </a:defRPr>
            </a:lvl4pPr>
            <a:lvl5pPr marL="2057400" indent="-228600">
              <a:spcBef>
                <a:spcPct val="50000"/>
              </a:spcBef>
              <a:buChar char="•"/>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ctr">
              <a:spcBef>
                <a:spcPct val="0"/>
              </a:spcBef>
              <a:buFontTx/>
              <a:buNone/>
            </a:pPr>
            <a:r>
              <a:rPr lang="en-US" altLang="en-US" sz="1400" b="1" dirty="0" smtClean="0">
                <a:solidFill>
                  <a:srgbClr val="000000"/>
                </a:solidFill>
              </a:rPr>
              <a:t>STC</a:t>
            </a:r>
            <a:endParaRPr lang="en-US" altLang="en-US" sz="1400" b="1" dirty="0">
              <a:solidFill>
                <a:srgbClr val="000000"/>
              </a:solidFill>
            </a:endParaRPr>
          </a:p>
        </p:txBody>
      </p:sp>
      <p:sp>
        <p:nvSpPr>
          <p:cNvPr id="13" name="Rectangle 10"/>
          <p:cNvSpPr>
            <a:spLocks noChangeArrowheads="1"/>
          </p:cNvSpPr>
          <p:nvPr/>
        </p:nvSpPr>
        <p:spPr bwMode="auto">
          <a:xfrm>
            <a:off x="4691753" y="4733512"/>
            <a:ext cx="2582863" cy="739775"/>
          </a:xfrm>
          <a:prstGeom prst="rect">
            <a:avLst/>
          </a:prstGeom>
          <a:solidFill>
            <a:srgbClr val="FFCC00"/>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spcBef>
                <a:spcPct val="50000"/>
              </a:spcBef>
              <a:buChar char="•"/>
              <a:defRPr sz="2400">
                <a:solidFill>
                  <a:schemeClr val="tx1"/>
                </a:solidFill>
                <a:latin typeface="Arial" panose="020B0604020202020204" pitchFamily="34" charset="0"/>
              </a:defRPr>
            </a:lvl1pPr>
            <a:lvl2pPr marL="742950" indent="-285750">
              <a:spcBef>
                <a:spcPct val="50000"/>
              </a:spcBef>
              <a:buChar char="•"/>
              <a:defRPr sz="2400">
                <a:solidFill>
                  <a:schemeClr val="tx1"/>
                </a:solidFill>
                <a:latin typeface="Arial" panose="020B0604020202020204" pitchFamily="34" charset="0"/>
              </a:defRPr>
            </a:lvl2pPr>
            <a:lvl3pPr marL="1143000" indent="-228600">
              <a:spcBef>
                <a:spcPct val="50000"/>
              </a:spcBef>
              <a:buChar char="•"/>
              <a:defRPr sz="2400">
                <a:solidFill>
                  <a:schemeClr val="tx1"/>
                </a:solidFill>
                <a:latin typeface="Arial" panose="020B0604020202020204" pitchFamily="34" charset="0"/>
              </a:defRPr>
            </a:lvl3pPr>
            <a:lvl4pPr marL="1600200" indent="-228600">
              <a:spcBef>
                <a:spcPct val="50000"/>
              </a:spcBef>
              <a:buChar char="•"/>
              <a:defRPr sz="2400">
                <a:solidFill>
                  <a:schemeClr val="tx1"/>
                </a:solidFill>
                <a:latin typeface="Arial" panose="020B0604020202020204" pitchFamily="34" charset="0"/>
              </a:defRPr>
            </a:lvl4pPr>
            <a:lvl5pPr marL="2057400" indent="-228600">
              <a:spcBef>
                <a:spcPct val="50000"/>
              </a:spcBef>
              <a:buChar char="•"/>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ctr">
              <a:spcBef>
                <a:spcPct val="0"/>
              </a:spcBef>
              <a:buFontTx/>
              <a:buNone/>
            </a:pPr>
            <a:r>
              <a:rPr lang="en-US" altLang="en-US" sz="1400" b="1" dirty="0">
                <a:solidFill>
                  <a:srgbClr val="000000"/>
                </a:solidFill>
              </a:rPr>
              <a:t>Maintenance and</a:t>
            </a:r>
          </a:p>
          <a:p>
            <a:pPr algn="ctr">
              <a:spcBef>
                <a:spcPct val="0"/>
              </a:spcBef>
              <a:buFontTx/>
              <a:buNone/>
            </a:pPr>
            <a:r>
              <a:rPr lang="en-US" altLang="en-US" sz="1400" b="1" dirty="0">
                <a:solidFill>
                  <a:srgbClr val="000000"/>
                </a:solidFill>
              </a:rPr>
              <a:t>Documentation</a:t>
            </a:r>
          </a:p>
          <a:p>
            <a:pPr algn="ctr">
              <a:spcBef>
                <a:spcPct val="0"/>
              </a:spcBef>
              <a:buFontTx/>
              <a:buNone/>
            </a:pPr>
            <a:r>
              <a:rPr lang="en-US" altLang="en-US" sz="1400" b="1" dirty="0">
                <a:solidFill>
                  <a:srgbClr val="000000"/>
                </a:solidFill>
              </a:rPr>
              <a:t>FAR 21, 43,91</a:t>
            </a:r>
          </a:p>
        </p:txBody>
      </p:sp>
      <p:cxnSp>
        <p:nvCxnSpPr>
          <p:cNvPr id="15" name="Straight Connector 14"/>
          <p:cNvCxnSpPr>
            <a:stCxn id="5" idx="2"/>
            <a:endCxn id="6" idx="0"/>
          </p:cNvCxnSpPr>
          <p:nvPr/>
        </p:nvCxnSpPr>
        <p:spPr bwMode="auto">
          <a:xfrm>
            <a:off x="5949054" y="1173507"/>
            <a:ext cx="0" cy="335170"/>
          </a:xfrm>
          <a:prstGeom prst="line">
            <a:avLst/>
          </a:prstGeom>
          <a:noFill/>
          <a:ln w="4127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flipH="1">
            <a:off x="5949052" y="2248452"/>
            <a:ext cx="1" cy="240416"/>
          </a:xfrm>
          <a:prstGeom prst="line">
            <a:avLst/>
          </a:prstGeom>
          <a:noFill/>
          <a:ln w="4127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a:off x="2959204" y="2855559"/>
            <a:ext cx="0" cy="796658"/>
          </a:xfrm>
          <a:prstGeom prst="line">
            <a:avLst/>
          </a:prstGeom>
          <a:noFill/>
          <a:ln w="4127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a:stCxn id="11" idx="1"/>
          </p:cNvCxnSpPr>
          <p:nvPr/>
        </p:nvCxnSpPr>
        <p:spPr bwMode="auto">
          <a:xfrm flipH="1" flipV="1">
            <a:off x="3979173" y="4025280"/>
            <a:ext cx="217487" cy="3175"/>
          </a:xfrm>
          <a:prstGeom prst="line">
            <a:avLst/>
          </a:prstGeom>
          <a:noFill/>
          <a:ln w="4127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flipH="1" flipV="1">
            <a:off x="7303190" y="2855559"/>
            <a:ext cx="1822392" cy="3196"/>
          </a:xfrm>
          <a:prstGeom prst="line">
            <a:avLst/>
          </a:prstGeom>
          <a:noFill/>
          <a:ln w="4127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p:cNvCxnSpPr>
            <a:stCxn id="7" idx="1"/>
          </p:cNvCxnSpPr>
          <p:nvPr/>
        </p:nvCxnSpPr>
        <p:spPr bwMode="auto">
          <a:xfrm flipH="1">
            <a:off x="2940570" y="2858756"/>
            <a:ext cx="1682921" cy="14359"/>
          </a:xfrm>
          <a:prstGeom prst="line">
            <a:avLst/>
          </a:prstGeom>
          <a:noFill/>
          <a:ln w="4127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a:off x="9103623" y="4398342"/>
            <a:ext cx="0" cy="701860"/>
          </a:xfrm>
          <a:prstGeom prst="line">
            <a:avLst/>
          </a:prstGeom>
          <a:noFill/>
          <a:ln w="4127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p:cNvCxnSpPr/>
          <p:nvPr/>
        </p:nvCxnSpPr>
        <p:spPr bwMode="auto">
          <a:xfrm>
            <a:off x="2959204" y="4398342"/>
            <a:ext cx="0" cy="727256"/>
          </a:xfrm>
          <a:prstGeom prst="line">
            <a:avLst/>
          </a:prstGeom>
          <a:noFill/>
          <a:ln w="4127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flipH="1">
            <a:off x="9096011" y="2855559"/>
            <a:ext cx="7612" cy="803008"/>
          </a:xfrm>
          <a:prstGeom prst="line">
            <a:avLst/>
          </a:prstGeom>
          <a:noFill/>
          <a:ln w="4127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4" name="Picture 43"/>
          <p:cNvPicPr>
            <a:picLocks noChangeAspect="1"/>
          </p:cNvPicPr>
          <p:nvPr/>
        </p:nvPicPr>
        <p:blipFill rotWithShape="1">
          <a:blip r:embed="rId4"/>
          <a:srcRect r="128"/>
          <a:stretch/>
        </p:blipFill>
        <p:spPr>
          <a:xfrm>
            <a:off x="793827" y="591294"/>
            <a:ext cx="2731426" cy="1762849"/>
          </a:xfrm>
          <a:prstGeom prst="rect">
            <a:avLst/>
          </a:prstGeom>
          <a:ln>
            <a:noFill/>
          </a:ln>
          <a:effectLst>
            <a:outerShdw blurRad="292100" dist="139700" dir="2700000" algn="tl" rotWithShape="0">
              <a:srgbClr val="333333">
                <a:alpha val="65000"/>
              </a:srgbClr>
            </a:outerShdw>
          </a:effectLst>
        </p:spPr>
      </p:pic>
      <p:cxnSp>
        <p:nvCxnSpPr>
          <p:cNvPr id="45" name="Straight Connector 44"/>
          <p:cNvCxnSpPr>
            <a:stCxn id="10" idx="1"/>
            <a:endCxn id="12" idx="3"/>
          </p:cNvCxnSpPr>
          <p:nvPr/>
        </p:nvCxnSpPr>
        <p:spPr bwMode="auto">
          <a:xfrm flipH="1">
            <a:off x="7871723" y="4028455"/>
            <a:ext cx="212725" cy="0"/>
          </a:xfrm>
          <a:prstGeom prst="line">
            <a:avLst/>
          </a:prstGeom>
          <a:noFill/>
          <a:ln w="4127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flipH="1" flipV="1">
            <a:off x="2959204" y="5103399"/>
            <a:ext cx="1732549" cy="3198"/>
          </a:xfrm>
          <a:prstGeom prst="line">
            <a:avLst/>
          </a:prstGeom>
          <a:noFill/>
          <a:ln w="4127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Connector 48"/>
          <p:cNvCxnSpPr/>
          <p:nvPr/>
        </p:nvCxnSpPr>
        <p:spPr bwMode="auto">
          <a:xfrm flipH="1">
            <a:off x="7274616" y="5100202"/>
            <a:ext cx="1850966" cy="1"/>
          </a:xfrm>
          <a:prstGeom prst="line">
            <a:avLst/>
          </a:prstGeom>
          <a:noFill/>
          <a:ln w="4127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2" name="Picture 61"/>
          <p:cNvPicPr>
            <a:picLocks noChangeAspect="1"/>
          </p:cNvPicPr>
          <p:nvPr/>
        </p:nvPicPr>
        <p:blipFill>
          <a:blip r:embed="rId5"/>
          <a:stretch>
            <a:fillRect/>
          </a:stretch>
        </p:blipFill>
        <p:spPr>
          <a:xfrm>
            <a:off x="9426516" y="433732"/>
            <a:ext cx="1851994" cy="263646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54469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5387" y="422997"/>
            <a:ext cx="11296651" cy="609600"/>
          </a:xfrm>
        </p:spPr>
        <p:txBody>
          <a:bodyPr/>
          <a:lstStyle/>
          <a:p>
            <a:pPr algn="ctr"/>
            <a:r>
              <a:rPr lang="en-US" sz="3600" dirty="0" smtClean="0"/>
              <a:t>How many STCs can you install on one aircraft?</a:t>
            </a:r>
            <a:endParaRPr lang="en-US" sz="3600" dirty="0"/>
          </a:p>
        </p:txBody>
      </p:sp>
      <p:sp>
        <p:nvSpPr>
          <p:cNvPr id="3" name="Content Placeholder 2"/>
          <p:cNvSpPr>
            <a:spLocks noGrp="1"/>
          </p:cNvSpPr>
          <p:nvPr>
            <p:ph idx="1"/>
          </p:nvPr>
        </p:nvSpPr>
        <p:spPr>
          <a:xfrm>
            <a:off x="733037" y="1319856"/>
            <a:ext cx="5460675" cy="3054436"/>
          </a:xfrm>
        </p:spPr>
        <p:txBody>
          <a:bodyPr/>
          <a:lstStyle/>
          <a:p>
            <a:pPr marL="0" indent="0">
              <a:buNone/>
            </a:pPr>
            <a:r>
              <a:rPr lang="en-US" dirty="0" smtClean="0"/>
              <a:t>As many as will </a:t>
            </a:r>
            <a:r>
              <a:rPr lang="en-US" i="1" u="sng" dirty="0" smtClean="0"/>
              <a:t>collectively</a:t>
            </a:r>
            <a:r>
              <a:rPr lang="en-US" dirty="0" smtClean="0"/>
              <a:t> not compromise aircraft integrity or control</a:t>
            </a:r>
          </a:p>
          <a:p>
            <a:pPr marL="0" indent="0">
              <a:buNone/>
            </a:pPr>
            <a:r>
              <a:rPr lang="en-US" dirty="0" smtClean="0"/>
              <a:t>STC installers certify the installations.</a:t>
            </a:r>
          </a:p>
          <a:p>
            <a:pPr marL="0" indent="0">
              <a:buNone/>
            </a:pPr>
            <a:r>
              <a:rPr lang="en-US" dirty="0" smtClean="0"/>
              <a:t>Most STC installations require test or verification flight.</a:t>
            </a:r>
            <a:endParaRPr lang="en-US" dirty="0"/>
          </a:p>
        </p:txBody>
      </p:sp>
      <p:pic>
        <p:nvPicPr>
          <p:cNvPr id="5" name="Picture 2" descr="Complete kits / STC | Beringer Ae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900" y="1224684"/>
            <a:ext cx="4435919" cy="4435920"/>
          </a:xfrm>
          <a:prstGeom prst="rect">
            <a:avLst/>
          </a:prstGeom>
          <a:ln>
            <a:solidFill>
              <a:schemeClr val="accent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8384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6" name="Content Placeholder 2"/>
          <p:cNvSpPr>
            <a:spLocks noGrp="1"/>
          </p:cNvSpPr>
          <p:nvPr>
            <p:ph idx="1"/>
          </p:nvPr>
        </p:nvSpPr>
        <p:spPr/>
        <p:txBody>
          <a:bodyPr/>
          <a:lstStyle/>
          <a:p>
            <a:r>
              <a:rPr lang="en-US" dirty="0" smtClean="0">
                <a:ea typeface="ＭＳ Ｐゴシック" pitchFamily="34" charset="-128"/>
              </a:rPr>
              <a:t>Exits</a:t>
            </a:r>
          </a:p>
          <a:p>
            <a:r>
              <a:rPr lang="en-US" dirty="0" smtClean="0">
                <a:ea typeface="ＭＳ Ｐゴシック" pitchFamily="34" charset="-128"/>
              </a:rPr>
              <a:t>Restrooms</a:t>
            </a:r>
          </a:p>
          <a:p>
            <a:r>
              <a:rPr lang="en-US" dirty="0" smtClean="0">
                <a:ea typeface="ＭＳ Ｐゴシック" pitchFamily="34" charset="-128"/>
              </a:rPr>
              <a:t>Emergency Evacuation</a:t>
            </a:r>
          </a:p>
          <a:p>
            <a:r>
              <a:rPr lang="en-US" dirty="0" smtClean="0">
                <a:ea typeface="ＭＳ Ｐゴシック" pitchFamily="34" charset="-128"/>
              </a:rPr>
              <a:t>Breaks</a:t>
            </a:r>
          </a:p>
          <a:p>
            <a:r>
              <a:rPr lang="en-US" dirty="0" smtClean="0">
                <a:ea typeface="ＭＳ Ｐゴシック" pitchFamily="34" charset="-128"/>
              </a:rPr>
              <a:t>Set cell phones and pagers to silent or off </a:t>
            </a:r>
          </a:p>
          <a:p>
            <a:r>
              <a:rPr lang="en-US" dirty="0" smtClean="0">
                <a:ea typeface="ＭＳ Ｐゴシック" pitchFamily="34" charset="-128"/>
              </a:rPr>
              <a:t>Sponsor Acknowledgment</a:t>
            </a:r>
          </a:p>
          <a:p>
            <a:r>
              <a:rPr lang="en-US" dirty="0" smtClean="0">
                <a:ea typeface="ＭＳ Ｐゴシック" pitchFamily="34" charset="-128"/>
              </a:rPr>
              <a:t>Other information</a:t>
            </a:r>
          </a:p>
          <a:p>
            <a:endParaRPr lang="en-US" dirty="0" smtClean="0">
              <a:ea typeface="ＭＳ Ｐゴシック" pitchFamily="34" charset="-128"/>
            </a:endParaRPr>
          </a:p>
          <a:p>
            <a:endParaRPr lang="en-US" dirty="0" smtClean="0">
              <a:ea typeface="ＭＳ Ｐゴシック" pitchFamily="34" charset="-128"/>
            </a:endParaRPr>
          </a:p>
        </p:txBody>
      </p:sp>
      <p:grpSp>
        <p:nvGrpSpPr>
          <p:cNvPr id="5" name="Group 4"/>
          <p:cNvGrpSpPr/>
          <p:nvPr/>
        </p:nvGrpSpPr>
        <p:grpSpPr>
          <a:xfrm>
            <a:off x="8030817" y="515632"/>
            <a:ext cx="3669324" cy="2797411"/>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a:ln>
              <a:noFill/>
            </a:ln>
            <a:effectLst>
              <a:outerShdw blurRad="292100" dist="139700" dir="2700000" algn="tl" rotWithShape="0">
                <a:srgbClr val="333333">
                  <a:alpha val="65000"/>
                </a:srgbClr>
              </a:outerShdw>
            </a:effectLst>
          </p:spPr>
        </p:pic>
      </p:grpSp>
    </p:spTree>
    <p:custDataLst>
      <p:tags r:id="rId1"/>
    </p:custDataLst>
    <p:extLst>
      <p:ext uri="{BB962C8B-B14F-4D97-AF65-F5344CB8AC3E}">
        <p14:creationId xmlns:p14="http://schemas.microsoft.com/office/powerpoint/2010/main" val="15099852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883" y="344488"/>
            <a:ext cx="11296651" cy="609600"/>
          </a:xfrm>
        </p:spPr>
        <p:txBody>
          <a:bodyPr/>
          <a:lstStyle/>
          <a:p>
            <a:pPr algn="ctr"/>
            <a:r>
              <a:rPr lang="en-US" sz="2400" i="1" u="sng" dirty="0" smtClean="0">
                <a:solidFill>
                  <a:srgbClr val="002060"/>
                </a:solidFill>
              </a:rPr>
              <a:t>Differences </a:t>
            </a:r>
            <a:r>
              <a:rPr lang="en-US" sz="2400" i="1" u="sng" dirty="0">
                <a:solidFill>
                  <a:srgbClr val="002060"/>
                </a:solidFill>
              </a:rPr>
              <a:t>all vary by aircraft make, model, and equipment or STC. </a:t>
            </a:r>
            <a:endParaRPr lang="en-US" sz="4400" dirty="0"/>
          </a:p>
        </p:txBody>
      </p:sp>
      <p:sp>
        <p:nvSpPr>
          <p:cNvPr id="3" name="Content Placeholder 2"/>
          <p:cNvSpPr>
            <a:spLocks noGrp="1"/>
          </p:cNvSpPr>
          <p:nvPr>
            <p:ph idx="1"/>
          </p:nvPr>
        </p:nvSpPr>
        <p:spPr>
          <a:xfrm>
            <a:off x="660399" y="1076326"/>
            <a:ext cx="10733617" cy="4391025"/>
          </a:xfrm>
        </p:spPr>
        <p:txBody>
          <a:bodyPr/>
          <a:lstStyle/>
          <a:p>
            <a:pPr marL="0" indent="0">
              <a:buNone/>
              <a:defRPr/>
            </a:pPr>
            <a:r>
              <a:rPr lang="en-US" sz="2400" dirty="0" smtClean="0"/>
              <a:t>Here </a:t>
            </a:r>
            <a:r>
              <a:rPr lang="en-US" sz="2400" dirty="0"/>
              <a:t>are some examples:</a:t>
            </a:r>
          </a:p>
          <a:p>
            <a:pPr>
              <a:buFont typeface="Arial" panose="020B0604020202020204" pitchFamily="34" charset="0"/>
              <a:buChar char="•"/>
              <a:defRPr/>
            </a:pPr>
            <a:r>
              <a:rPr lang="en-US" sz="2400" dirty="0" smtClean="0"/>
              <a:t>Control Surface Alteration</a:t>
            </a:r>
            <a:endParaRPr lang="en-US" sz="2400" dirty="0"/>
          </a:p>
          <a:p>
            <a:pPr>
              <a:buFont typeface="Arial" panose="020B0604020202020204" pitchFamily="34" charset="0"/>
              <a:buChar char="•"/>
              <a:defRPr/>
            </a:pPr>
            <a:r>
              <a:rPr lang="en-US" sz="2400" dirty="0" smtClean="0"/>
              <a:t>Adding Large Tires, Skis, or Floats </a:t>
            </a:r>
            <a:endParaRPr lang="en-US" sz="2400" dirty="0"/>
          </a:p>
          <a:p>
            <a:pPr>
              <a:buFont typeface="Arial" panose="020B0604020202020204" pitchFamily="34" charset="0"/>
              <a:buChar char="•"/>
              <a:defRPr/>
            </a:pPr>
            <a:r>
              <a:rPr lang="en-US" sz="2400" dirty="0" smtClean="0"/>
              <a:t>Vortex Generators Wing and/or Winglets</a:t>
            </a:r>
          </a:p>
          <a:p>
            <a:pPr>
              <a:buFont typeface="Arial" panose="020B0604020202020204" pitchFamily="34" charset="0"/>
              <a:buChar char="•"/>
              <a:defRPr/>
            </a:pPr>
            <a:r>
              <a:rPr lang="en-US" sz="2400" dirty="0" smtClean="0"/>
              <a:t>Landing Gear Alteration such as oversized Tires, Skis or Floats</a:t>
            </a:r>
          </a:p>
          <a:p>
            <a:pPr>
              <a:buFont typeface="Arial" panose="020B0604020202020204" pitchFamily="34" charset="0"/>
              <a:buChar char="•"/>
              <a:defRPr/>
            </a:pPr>
            <a:r>
              <a:rPr lang="en-US" sz="2400" dirty="0" smtClean="0"/>
              <a:t>Leading and/or Trailing edge STOL alterations</a:t>
            </a:r>
          </a:p>
          <a:p>
            <a:pPr marL="0" indent="0" algn="ctr">
              <a:buNone/>
              <a:defRPr/>
            </a:pPr>
            <a:endParaRPr lang="en-US" sz="1200" dirty="0" smtClean="0">
              <a:solidFill>
                <a:srgbClr val="002060"/>
              </a:solidFill>
            </a:endParaRPr>
          </a:p>
          <a:p>
            <a:pPr marL="0" indent="0" algn="ctr">
              <a:buNone/>
              <a:defRPr/>
            </a:pPr>
            <a:r>
              <a:rPr lang="en-US" sz="2400" dirty="0" smtClean="0">
                <a:solidFill>
                  <a:srgbClr val="002060"/>
                </a:solidFill>
              </a:rPr>
              <a:t>Talk to Owners/Users of the STC or alteration you intend to Purchase.</a:t>
            </a:r>
          </a:p>
          <a:p>
            <a:pPr marL="0" indent="0" algn="ctr">
              <a:buNone/>
              <a:defRPr/>
            </a:pPr>
            <a:r>
              <a:rPr lang="en-US" sz="2400" dirty="0" smtClean="0">
                <a:solidFill>
                  <a:srgbClr val="002060"/>
                </a:solidFill>
              </a:rPr>
              <a:t>Talk to the Installer to verify the necessary testing was completed.  </a:t>
            </a:r>
          </a:p>
          <a:p>
            <a:pPr marL="0" indent="0" algn="ctr">
              <a:buNone/>
              <a:defRPr/>
            </a:pPr>
            <a:r>
              <a:rPr lang="en-US" sz="2400" dirty="0" smtClean="0">
                <a:solidFill>
                  <a:srgbClr val="002060"/>
                </a:solidFill>
              </a:rPr>
              <a:t>Heed </a:t>
            </a:r>
            <a:r>
              <a:rPr lang="en-US" sz="2400" dirty="0">
                <a:solidFill>
                  <a:srgbClr val="002060"/>
                </a:solidFill>
              </a:rPr>
              <a:t>the manufacturers’ </a:t>
            </a:r>
            <a:r>
              <a:rPr lang="en-US" sz="2400" dirty="0" smtClean="0">
                <a:solidFill>
                  <a:srgbClr val="002060"/>
                </a:solidFill>
              </a:rPr>
              <a:t>recommendations </a:t>
            </a:r>
            <a:r>
              <a:rPr lang="en-US" sz="2400" dirty="0">
                <a:solidFill>
                  <a:srgbClr val="002060"/>
                </a:solidFill>
              </a:rPr>
              <a:t>relevant to the specific </a:t>
            </a:r>
            <a:r>
              <a:rPr lang="en-US" sz="2400" dirty="0" smtClean="0">
                <a:solidFill>
                  <a:srgbClr val="002060"/>
                </a:solidFill>
              </a:rPr>
              <a:t>type/make or model.  </a:t>
            </a:r>
            <a:endParaRPr lang="en-US" sz="2400" dirty="0">
              <a:solidFill>
                <a:srgbClr val="FFFF00"/>
              </a:solidFill>
            </a:endParaRPr>
          </a:p>
          <a:p>
            <a:pPr>
              <a:defRPr/>
            </a:pPr>
            <a:endParaRPr lang="en-US" dirty="0" smtClean="0"/>
          </a:p>
          <a:p>
            <a:pPr>
              <a:defRPr/>
            </a:pPr>
            <a:endParaRPr lang="en-US"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2929" t="32929" r="16600" b="19798"/>
          <a:stretch/>
        </p:blipFill>
        <p:spPr>
          <a:xfrm>
            <a:off x="8395328" y="1076326"/>
            <a:ext cx="3280206" cy="170950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20724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Transitioning to modified aircraft</a:t>
            </a:r>
            <a:endParaRPr lang="en-US" dirty="0"/>
          </a:p>
        </p:txBody>
      </p:sp>
      <p:sp>
        <p:nvSpPr>
          <p:cNvPr id="3" name="Content Placeholder 2"/>
          <p:cNvSpPr>
            <a:spLocks noGrp="1"/>
          </p:cNvSpPr>
          <p:nvPr>
            <p:ph idx="1"/>
          </p:nvPr>
        </p:nvSpPr>
        <p:spPr>
          <a:xfrm>
            <a:off x="571500" y="1105270"/>
            <a:ext cx="11036300" cy="4391025"/>
          </a:xfrm>
        </p:spPr>
        <p:txBody>
          <a:bodyPr/>
          <a:lstStyle/>
          <a:p>
            <a:r>
              <a:rPr lang="en-US" dirty="0" smtClean="0"/>
              <a:t>The first flight IS a TEST flight</a:t>
            </a:r>
          </a:p>
          <a:p>
            <a:pPr lvl="1"/>
            <a:r>
              <a:rPr lang="en-US" dirty="0" smtClean="0"/>
              <a:t>AC90-89B </a:t>
            </a:r>
            <a:r>
              <a:rPr lang="en-US" dirty="0"/>
              <a:t>Amateur Built Aircraft and Ultralight Flight Test Handbook/Section 4</a:t>
            </a:r>
            <a:r>
              <a:rPr lang="en-US" dirty="0" smtClean="0"/>
              <a:t>/</a:t>
            </a:r>
          </a:p>
          <a:p>
            <a:r>
              <a:rPr lang="en-US" dirty="0" smtClean="0"/>
              <a:t>Fly with a Flight Instructor</a:t>
            </a:r>
          </a:p>
          <a:p>
            <a:pPr lvl="1"/>
            <a:r>
              <a:rPr lang="en-US" dirty="0" smtClean="0"/>
              <a:t>Experienced in aircraft type and STC</a:t>
            </a:r>
            <a:br>
              <a:rPr lang="en-US" dirty="0" smtClean="0"/>
            </a:br>
            <a:r>
              <a:rPr lang="en-US" dirty="0" smtClean="0"/>
              <a:t>modification.</a:t>
            </a:r>
          </a:p>
          <a:p>
            <a:r>
              <a:rPr lang="en-US" dirty="0" smtClean="0"/>
              <a:t>Take it easy</a:t>
            </a:r>
          </a:p>
          <a:p>
            <a:pPr lvl="1"/>
            <a:r>
              <a:rPr lang="en-US" dirty="0" smtClean="0"/>
              <a:t>Ease into the altered performance envelope</a:t>
            </a:r>
          </a:p>
          <a:p>
            <a:pPr lvl="1"/>
            <a:r>
              <a:rPr lang="en-US" dirty="0" smtClean="0"/>
              <a:t>Have plenty of altitude, good weather, and</a:t>
            </a:r>
            <a:br>
              <a:rPr lang="en-US" dirty="0" smtClean="0"/>
            </a:br>
            <a:r>
              <a:rPr lang="en-US" dirty="0" smtClean="0"/>
              <a:t>long runway</a:t>
            </a:r>
          </a:p>
          <a:p>
            <a:pPr lvl="1"/>
            <a:endParaRPr lang="en-US" dirty="0" smtClean="0"/>
          </a:p>
          <a:p>
            <a:pPr marL="57150" indent="0">
              <a:buNone/>
            </a:pPr>
            <a:endParaRPr lang="en-US"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4700" b="14985"/>
          <a:stretch/>
        </p:blipFill>
        <p:spPr>
          <a:xfrm>
            <a:off x="7685903" y="3300782"/>
            <a:ext cx="4070178" cy="217698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3625120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ea typeface="ＭＳ Ｐゴシック" pitchFamily="34" charset="-128"/>
              </a:rPr>
              <a:t>Not just the airplane</a:t>
            </a:r>
          </a:p>
        </p:txBody>
      </p:sp>
      <p:pic>
        <p:nvPicPr>
          <p:cNvPr id="20484"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6858"/>
          <a:stretch/>
        </p:blipFill>
        <p:spPr bwMode="auto">
          <a:xfrm>
            <a:off x="7501122" y="628650"/>
            <a:ext cx="4070165" cy="22994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6476" y="3182938"/>
            <a:ext cx="3508375" cy="2336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Content Placeholder 2"/>
          <p:cNvPicPr>
            <a:picLocks noGrp="1" noChangeAspect="1"/>
          </p:cNvPicPr>
          <p:nvPr>
            <p:ph idx="1"/>
          </p:nvPr>
        </p:nvPicPr>
        <p:blipFill>
          <a:blip r:embed="rId6" cstate="print">
            <a:extLst>
              <a:ext uri="{28A0092B-C50C-407E-A947-70E740481C1C}">
                <a14:useLocalDpi xmlns:a14="http://schemas.microsoft.com/office/drawing/2010/main" val="0"/>
              </a:ext>
            </a:extLst>
          </a:blip>
          <a:srcRect/>
          <a:stretch>
            <a:fillRect/>
          </a:stretch>
        </p:blipFill>
        <p:spPr>
          <a:xfrm>
            <a:off x="765175" y="1220788"/>
            <a:ext cx="3754437" cy="252412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9335306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ea typeface="ＭＳ Ｐゴシック" pitchFamily="34" charset="-128"/>
              </a:rPr>
              <a:t>Operations Environments</a:t>
            </a:r>
          </a:p>
        </p:txBody>
      </p:sp>
      <p:pic>
        <p:nvPicPr>
          <p:cNvPr id="21507"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699940" y="1962150"/>
            <a:ext cx="4592498" cy="3443288"/>
          </a:xfrm>
        </p:spPr>
      </p:pic>
      <p:pic>
        <p:nvPicPr>
          <p:cNvPr id="21509" name="Content Placeholder 6"/>
          <p:cNvPicPr>
            <a:picLocks noChangeAspect="1"/>
          </p:cNvPicPr>
          <p:nvPr/>
        </p:nvPicPr>
        <p:blipFill>
          <a:blip r:embed="rId5" cstate="print">
            <a:extLst>
              <a:ext uri="{28A0092B-C50C-407E-A947-70E740481C1C}">
                <a14:useLocalDpi xmlns:a14="http://schemas.microsoft.com/office/drawing/2010/main" val="0"/>
              </a:ext>
            </a:extLst>
          </a:blip>
          <a:srcRect t="26283"/>
          <a:stretch>
            <a:fillRect/>
          </a:stretch>
        </p:blipFill>
        <p:spPr bwMode="auto">
          <a:xfrm>
            <a:off x="6597455" y="1144588"/>
            <a:ext cx="4864490" cy="2689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194387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96081" y="319090"/>
            <a:ext cx="11296651" cy="609600"/>
          </a:xfrm>
        </p:spPr>
        <p:txBody>
          <a:bodyPr/>
          <a:lstStyle/>
          <a:p>
            <a:r>
              <a:rPr lang="en-US" dirty="0" smtClean="0">
                <a:ea typeface="ＭＳ Ｐゴシック" pitchFamily="34" charset="-128"/>
              </a:rPr>
              <a:t>Tips and Tricks</a:t>
            </a:r>
          </a:p>
        </p:txBody>
      </p:sp>
      <p:sp>
        <p:nvSpPr>
          <p:cNvPr id="22531" name="Content Placeholder 2"/>
          <p:cNvSpPr>
            <a:spLocks noGrp="1"/>
          </p:cNvSpPr>
          <p:nvPr>
            <p:ph idx="1"/>
          </p:nvPr>
        </p:nvSpPr>
        <p:spPr>
          <a:xfrm>
            <a:off x="552451" y="928690"/>
            <a:ext cx="8050213" cy="4795837"/>
          </a:xfrm>
        </p:spPr>
        <p:txBody>
          <a:bodyPr/>
          <a:lstStyle/>
          <a:p>
            <a:r>
              <a:rPr lang="en-US" dirty="0" smtClean="0">
                <a:ea typeface="ＭＳ Ｐゴシック" pitchFamily="34" charset="-128"/>
              </a:rPr>
              <a:t>Give yourself some room</a:t>
            </a:r>
          </a:p>
          <a:p>
            <a:r>
              <a:rPr lang="en-US" dirty="0" smtClean="0">
                <a:ea typeface="ＭＳ Ｐゴシック" pitchFamily="34" charset="-128"/>
              </a:rPr>
              <a:t>Manage Distractions</a:t>
            </a:r>
          </a:p>
          <a:p>
            <a:r>
              <a:rPr lang="en-US" dirty="0" smtClean="0">
                <a:ea typeface="ＭＳ Ｐゴシック" pitchFamily="34" charset="-128"/>
              </a:rPr>
              <a:t>Fly by – not around</a:t>
            </a:r>
          </a:p>
          <a:p>
            <a:r>
              <a:rPr lang="en-US" dirty="0" smtClean="0">
                <a:ea typeface="ＭＳ Ｐゴシック" pitchFamily="34" charset="-128"/>
              </a:rPr>
              <a:t>Document Personal Performance</a:t>
            </a:r>
          </a:p>
          <a:p>
            <a:r>
              <a:rPr lang="en-US" dirty="0" smtClean="0">
                <a:ea typeface="ＭＳ Ｐゴシック" pitchFamily="34" charset="-128"/>
              </a:rPr>
              <a:t>Seek refresher training</a:t>
            </a:r>
          </a:p>
          <a:p>
            <a:pPr lvl="1"/>
            <a:r>
              <a:rPr lang="en-US" dirty="0" smtClean="0">
                <a:ea typeface="ＭＳ Ｐゴシック" pitchFamily="34" charset="-128"/>
              </a:rPr>
              <a:t>Within six months of original transition training</a:t>
            </a:r>
          </a:p>
          <a:p>
            <a:pPr lvl="1"/>
            <a:r>
              <a:rPr lang="en-US" dirty="0" smtClean="0">
                <a:ea typeface="ＭＳ Ｐゴシック" pitchFamily="34" charset="-128"/>
              </a:rPr>
              <a:t>Annually thereafter</a:t>
            </a:r>
          </a:p>
          <a:p>
            <a:pPr lvl="2"/>
            <a:r>
              <a:rPr lang="en-US" dirty="0" smtClean="0">
                <a:ea typeface="ＭＳ Ｐゴシック" pitchFamily="34" charset="-128"/>
              </a:rPr>
              <a:t>Wings Pilot Proficiency Program</a:t>
            </a:r>
          </a:p>
          <a:p>
            <a:pPr lvl="1"/>
            <a:r>
              <a:rPr lang="en-US" dirty="0" smtClean="0">
                <a:ea typeface="ＭＳ Ｐゴシック" pitchFamily="34" charset="-128"/>
              </a:rPr>
              <a:t>When returning to flying after period of inactivity</a:t>
            </a:r>
          </a:p>
          <a:p>
            <a:r>
              <a:rPr lang="en-US" dirty="0" smtClean="0">
                <a:ea typeface="ＭＳ Ｐゴシック" pitchFamily="34" charset="-128"/>
              </a:rPr>
              <a:t>Practice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1152" y="1809750"/>
            <a:ext cx="3709552" cy="277796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6057678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1866900" y="2247107"/>
            <a:ext cx="7162800" cy="2681288"/>
          </a:xfrm>
        </p:spPr>
        <p:txBody>
          <a:bodyPr/>
          <a:lstStyle/>
          <a:p>
            <a:pPr marL="514350" indent="-514350">
              <a:lnSpc>
                <a:spcPct val="90000"/>
              </a:lnSpc>
              <a:spcBef>
                <a:spcPct val="70000"/>
              </a:spcBef>
              <a:buFontTx/>
              <a:buAutoNum type="alphaUcPeriod"/>
              <a:tabLst>
                <a:tab pos="631825" algn="l"/>
              </a:tabLst>
              <a:defRPr/>
            </a:pPr>
            <a:r>
              <a:rPr lang="en-US" dirty="0" smtClean="0"/>
              <a:t>Landing</a:t>
            </a:r>
          </a:p>
          <a:p>
            <a:pPr marL="514350" indent="-514350">
              <a:lnSpc>
                <a:spcPct val="90000"/>
              </a:lnSpc>
              <a:spcBef>
                <a:spcPct val="70000"/>
              </a:spcBef>
              <a:buFontTx/>
              <a:buAutoNum type="alphaUcPeriod"/>
              <a:tabLst>
                <a:tab pos="631825" algn="l"/>
              </a:tabLst>
              <a:defRPr/>
            </a:pPr>
            <a:r>
              <a:rPr lang="en-US" dirty="0" smtClean="0"/>
              <a:t>Maneuvering Flight</a:t>
            </a:r>
          </a:p>
          <a:p>
            <a:pPr marL="514350" indent="-514350">
              <a:lnSpc>
                <a:spcPct val="90000"/>
              </a:lnSpc>
              <a:spcBef>
                <a:spcPct val="70000"/>
              </a:spcBef>
              <a:buFontTx/>
              <a:buAutoNum type="alphaUcPeriod"/>
              <a:tabLst>
                <a:tab pos="631825" algn="l"/>
              </a:tabLst>
              <a:defRPr/>
            </a:pPr>
            <a:r>
              <a:rPr lang="en-US" dirty="0" smtClean="0"/>
              <a:t>Take off</a:t>
            </a:r>
          </a:p>
          <a:p>
            <a:pPr marL="514350" indent="-514350">
              <a:lnSpc>
                <a:spcPct val="90000"/>
              </a:lnSpc>
              <a:spcBef>
                <a:spcPct val="70000"/>
              </a:spcBef>
              <a:buFontTx/>
              <a:buAutoNum type="alphaUcPeriod"/>
              <a:tabLst>
                <a:tab pos="631825" algn="l"/>
              </a:tabLst>
              <a:defRPr/>
            </a:pPr>
            <a:r>
              <a:rPr lang="en-US" dirty="0" smtClean="0"/>
              <a:t>Approach</a:t>
            </a:r>
          </a:p>
          <a:p>
            <a:pPr marL="514350" indent="-514350">
              <a:lnSpc>
                <a:spcPct val="90000"/>
              </a:lnSpc>
              <a:spcBef>
                <a:spcPct val="70000"/>
              </a:spcBef>
              <a:buFontTx/>
              <a:buAutoNum type="alphaUcPeriod"/>
              <a:tabLst>
                <a:tab pos="631825" algn="l"/>
              </a:tabLst>
              <a:defRPr/>
            </a:pPr>
            <a:endParaRPr lang="en-US" dirty="0" smtClean="0"/>
          </a:p>
          <a:p>
            <a:pPr marL="0" indent="0">
              <a:lnSpc>
                <a:spcPct val="90000"/>
              </a:lnSpc>
              <a:spcBef>
                <a:spcPct val="70000"/>
              </a:spcBef>
              <a:buNone/>
              <a:tabLst>
                <a:tab pos="631825" algn="l"/>
              </a:tabLst>
              <a:defRPr/>
            </a:pPr>
            <a:r>
              <a:rPr lang="en-US" dirty="0" smtClean="0"/>
              <a:t>	</a:t>
            </a:r>
          </a:p>
        </p:txBody>
      </p:sp>
      <p:sp>
        <p:nvSpPr>
          <p:cNvPr id="23555" name="Rectangle 3"/>
          <p:cNvSpPr>
            <a:spLocks noGrp="1" noChangeArrowheads="1"/>
          </p:cNvSpPr>
          <p:nvPr>
            <p:ph type="title"/>
          </p:nvPr>
        </p:nvSpPr>
        <p:spPr>
          <a:xfrm>
            <a:off x="557212" y="674688"/>
            <a:ext cx="10167938" cy="1212850"/>
          </a:xfrm>
        </p:spPr>
        <p:txBody>
          <a:bodyPr/>
          <a:lstStyle/>
          <a:p>
            <a:pPr eaLnBrk="1" hangingPunct="1"/>
            <a:r>
              <a:rPr lang="en-US" dirty="0" smtClean="0">
                <a:ea typeface="ＭＳ Ｐゴシック" pitchFamily="34" charset="-128"/>
              </a:rPr>
              <a:t>_______ and _______ together account for about half of all fatal LOC Accidents:</a:t>
            </a:r>
          </a:p>
        </p:txBody>
      </p:sp>
      <p:sp>
        <p:nvSpPr>
          <p:cNvPr id="6" name="AutoShape 4"/>
          <p:cNvSpPr>
            <a:spLocks noChangeArrowheads="1"/>
          </p:cNvSpPr>
          <p:nvPr/>
        </p:nvSpPr>
        <p:spPr bwMode="auto">
          <a:xfrm>
            <a:off x="963766" y="4011316"/>
            <a:ext cx="357034" cy="917079"/>
          </a:xfrm>
          <a:prstGeom prst="rightArrow">
            <a:avLst>
              <a:gd name="adj1" fmla="val 50000"/>
              <a:gd name="adj2" fmla="val 37197"/>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en-US"/>
          </a:p>
        </p:txBody>
      </p:sp>
      <p:sp>
        <p:nvSpPr>
          <p:cNvPr id="7" name="AutoShape 4"/>
          <p:cNvSpPr>
            <a:spLocks noChangeArrowheads="1"/>
          </p:cNvSpPr>
          <p:nvPr/>
        </p:nvSpPr>
        <p:spPr bwMode="auto">
          <a:xfrm>
            <a:off x="958850" y="2670672"/>
            <a:ext cx="357034" cy="917079"/>
          </a:xfrm>
          <a:prstGeom prst="rightArrow">
            <a:avLst>
              <a:gd name="adj1" fmla="val 50000"/>
              <a:gd name="adj2" fmla="val 37197"/>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en-US"/>
          </a:p>
        </p:txBody>
      </p:sp>
      <p:pic>
        <p:nvPicPr>
          <p:cNvPr id="2" name="Picture 1" descr="Publica Author Development Report, Issue #1. – Publica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200" y="2111772"/>
            <a:ext cx="3577628" cy="3476625"/>
          </a:xfrm>
          <a:prstGeom prst="rect">
            <a:avLst/>
          </a:prstGeom>
        </p:spPr>
      </p:pic>
    </p:spTree>
    <p:custDataLst>
      <p:tags r:id="rId1"/>
    </p:custDataLst>
    <p:extLst>
      <p:ext uri="{BB962C8B-B14F-4D97-AF65-F5344CB8AC3E}">
        <p14:creationId xmlns:p14="http://schemas.microsoft.com/office/powerpoint/2010/main" val="18278081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1866900" y="2181225"/>
            <a:ext cx="7162800" cy="2681288"/>
          </a:xfrm>
        </p:spPr>
        <p:txBody>
          <a:bodyPr/>
          <a:lstStyle/>
          <a:p>
            <a:pPr marL="514350" indent="-514350">
              <a:lnSpc>
                <a:spcPct val="90000"/>
              </a:lnSpc>
              <a:spcBef>
                <a:spcPct val="70000"/>
              </a:spcBef>
              <a:buFontTx/>
              <a:buAutoNum type="alphaUcPeriod"/>
              <a:tabLst>
                <a:tab pos="631825" algn="l"/>
              </a:tabLst>
              <a:defRPr/>
            </a:pPr>
            <a:r>
              <a:rPr lang="en-US" dirty="0" smtClean="0"/>
              <a:t>Read the POH</a:t>
            </a:r>
          </a:p>
          <a:p>
            <a:pPr marL="514350" indent="-514350">
              <a:lnSpc>
                <a:spcPct val="90000"/>
              </a:lnSpc>
              <a:spcBef>
                <a:spcPct val="70000"/>
              </a:spcBef>
              <a:buFontTx/>
              <a:buAutoNum type="alphaUcPeriod"/>
              <a:tabLst>
                <a:tab pos="631825" algn="l"/>
              </a:tabLst>
              <a:defRPr/>
            </a:pPr>
            <a:r>
              <a:rPr lang="en-US" dirty="0" smtClean="0"/>
              <a:t>Select the right CFI</a:t>
            </a:r>
          </a:p>
          <a:p>
            <a:pPr marL="514350" indent="-514350">
              <a:lnSpc>
                <a:spcPct val="90000"/>
              </a:lnSpc>
              <a:spcBef>
                <a:spcPct val="70000"/>
              </a:spcBef>
              <a:buFontTx/>
              <a:buAutoNum type="alphaUcPeriod"/>
              <a:tabLst>
                <a:tab pos="631825" algn="l"/>
              </a:tabLst>
              <a:defRPr/>
            </a:pPr>
            <a:r>
              <a:rPr lang="en-US" dirty="0" smtClean="0"/>
              <a:t>Train at least Twice a week</a:t>
            </a:r>
          </a:p>
          <a:p>
            <a:pPr marL="514350" indent="-514350">
              <a:lnSpc>
                <a:spcPct val="90000"/>
              </a:lnSpc>
              <a:spcBef>
                <a:spcPct val="70000"/>
              </a:spcBef>
              <a:buFontTx/>
              <a:buAutoNum type="alphaUcPeriod"/>
              <a:tabLst>
                <a:tab pos="631825" algn="l"/>
              </a:tabLst>
              <a:defRPr/>
            </a:pPr>
            <a:r>
              <a:rPr lang="en-US" dirty="0" smtClean="0"/>
              <a:t>All of the above</a:t>
            </a:r>
          </a:p>
          <a:p>
            <a:pPr marL="514350" indent="-514350">
              <a:lnSpc>
                <a:spcPct val="90000"/>
              </a:lnSpc>
              <a:spcBef>
                <a:spcPct val="70000"/>
              </a:spcBef>
              <a:buFontTx/>
              <a:buAutoNum type="alphaUcPeriod"/>
              <a:tabLst>
                <a:tab pos="631825" algn="l"/>
              </a:tabLst>
              <a:defRPr/>
            </a:pPr>
            <a:endParaRPr lang="en-US" dirty="0" smtClean="0"/>
          </a:p>
          <a:p>
            <a:pPr marL="0" indent="0">
              <a:lnSpc>
                <a:spcPct val="90000"/>
              </a:lnSpc>
              <a:spcBef>
                <a:spcPct val="70000"/>
              </a:spcBef>
              <a:buNone/>
              <a:tabLst>
                <a:tab pos="631825" algn="l"/>
              </a:tabLst>
              <a:defRPr/>
            </a:pPr>
            <a:r>
              <a:rPr lang="en-US" dirty="0" smtClean="0"/>
              <a:t>	</a:t>
            </a:r>
          </a:p>
        </p:txBody>
      </p:sp>
      <p:sp>
        <p:nvSpPr>
          <p:cNvPr id="24579" name="Rectangle 3"/>
          <p:cNvSpPr>
            <a:spLocks noGrp="1" noChangeArrowheads="1"/>
          </p:cNvSpPr>
          <p:nvPr>
            <p:ph type="title"/>
          </p:nvPr>
        </p:nvSpPr>
        <p:spPr>
          <a:xfrm>
            <a:off x="711200" y="481013"/>
            <a:ext cx="10318750" cy="1212850"/>
          </a:xfrm>
        </p:spPr>
        <p:txBody>
          <a:bodyPr/>
          <a:lstStyle/>
          <a:p>
            <a:pPr eaLnBrk="1" hangingPunct="1"/>
            <a:r>
              <a:rPr lang="en-US" smtClean="0">
                <a:ea typeface="ＭＳ Ｐゴシック" pitchFamily="34" charset="-128"/>
              </a:rPr>
              <a:t>To get the most out of transition training:</a:t>
            </a:r>
          </a:p>
        </p:txBody>
      </p:sp>
      <p:sp>
        <p:nvSpPr>
          <p:cNvPr id="6" name="AutoShape 4"/>
          <p:cNvSpPr>
            <a:spLocks noChangeArrowheads="1"/>
          </p:cNvSpPr>
          <p:nvPr/>
        </p:nvSpPr>
        <p:spPr bwMode="auto">
          <a:xfrm>
            <a:off x="906463" y="3945434"/>
            <a:ext cx="357034" cy="917079"/>
          </a:xfrm>
          <a:prstGeom prst="rightArrow">
            <a:avLst>
              <a:gd name="adj1" fmla="val 50000"/>
              <a:gd name="adj2" fmla="val 37197"/>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en-US"/>
          </a:p>
        </p:txBody>
      </p:sp>
      <p:pic>
        <p:nvPicPr>
          <p:cNvPr id="2" name="Picture 1" descr="15 Things to Give Up - The Swirl Worl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7750" y="2278559"/>
            <a:ext cx="3022270" cy="284376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8518347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1562100" y="2905125"/>
            <a:ext cx="7162800" cy="2681288"/>
          </a:xfrm>
        </p:spPr>
        <p:txBody>
          <a:bodyPr/>
          <a:lstStyle/>
          <a:p>
            <a:pPr marL="514350" indent="-514350">
              <a:lnSpc>
                <a:spcPct val="90000"/>
              </a:lnSpc>
              <a:spcBef>
                <a:spcPct val="70000"/>
              </a:spcBef>
              <a:buFontTx/>
              <a:buAutoNum type="alphaUcPeriod"/>
              <a:tabLst>
                <a:tab pos="631825" algn="l"/>
              </a:tabLst>
              <a:defRPr/>
            </a:pPr>
            <a:r>
              <a:rPr lang="en-US" dirty="0" smtClean="0"/>
              <a:t>True</a:t>
            </a:r>
          </a:p>
          <a:p>
            <a:pPr marL="514350" indent="-514350">
              <a:lnSpc>
                <a:spcPct val="90000"/>
              </a:lnSpc>
              <a:spcBef>
                <a:spcPct val="70000"/>
              </a:spcBef>
              <a:buFontTx/>
              <a:buAutoNum type="alphaUcPeriod"/>
              <a:tabLst>
                <a:tab pos="631825" algn="l"/>
              </a:tabLst>
              <a:defRPr/>
            </a:pPr>
            <a:r>
              <a:rPr lang="en-US" dirty="0" smtClean="0"/>
              <a:t>False</a:t>
            </a:r>
          </a:p>
          <a:p>
            <a:pPr marL="0" indent="0">
              <a:lnSpc>
                <a:spcPct val="90000"/>
              </a:lnSpc>
              <a:spcBef>
                <a:spcPct val="70000"/>
              </a:spcBef>
              <a:buNone/>
              <a:tabLst>
                <a:tab pos="631825" algn="l"/>
              </a:tabLst>
              <a:defRPr/>
            </a:pPr>
            <a:r>
              <a:rPr lang="en-US" dirty="0" smtClean="0"/>
              <a:t>	</a:t>
            </a:r>
          </a:p>
        </p:txBody>
      </p:sp>
      <p:sp>
        <p:nvSpPr>
          <p:cNvPr id="25603" name="Rectangle 3"/>
          <p:cNvSpPr>
            <a:spLocks noGrp="1" noChangeArrowheads="1"/>
          </p:cNvSpPr>
          <p:nvPr>
            <p:ph type="title"/>
          </p:nvPr>
        </p:nvSpPr>
        <p:spPr>
          <a:xfrm>
            <a:off x="476250" y="379413"/>
            <a:ext cx="10572750" cy="1212850"/>
          </a:xfrm>
        </p:spPr>
        <p:txBody>
          <a:bodyPr/>
          <a:lstStyle/>
          <a:p>
            <a:pPr eaLnBrk="1" hangingPunct="1"/>
            <a:r>
              <a:rPr lang="en-US" dirty="0" smtClean="0">
                <a:ea typeface="ＭＳ Ｐゴシック" pitchFamily="34" charset="-128"/>
              </a:rPr>
              <a:t>Transition training is more important when stepping up than when stepping down.</a:t>
            </a:r>
          </a:p>
        </p:txBody>
      </p:sp>
      <p:sp>
        <p:nvSpPr>
          <p:cNvPr id="7" name="AutoShape 4"/>
          <p:cNvSpPr>
            <a:spLocks noChangeArrowheads="1"/>
          </p:cNvSpPr>
          <p:nvPr/>
        </p:nvSpPr>
        <p:spPr bwMode="auto">
          <a:xfrm>
            <a:off x="1016000" y="3328690"/>
            <a:ext cx="357034" cy="917079"/>
          </a:xfrm>
          <a:prstGeom prst="rightArrow">
            <a:avLst>
              <a:gd name="adj1" fmla="val 50000"/>
              <a:gd name="adj2" fmla="val 37197"/>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en-US"/>
          </a:p>
        </p:txBody>
      </p:sp>
      <p:pic>
        <p:nvPicPr>
          <p:cNvPr id="2" name="Picture 1" descr="Brown Spiral Stairs · Free Stock Phot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1999" y="1795462"/>
            <a:ext cx="3200401" cy="379095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7175496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1371600" y="2973638"/>
            <a:ext cx="7162800" cy="2681288"/>
          </a:xfrm>
        </p:spPr>
        <p:txBody>
          <a:bodyPr/>
          <a:lstStyle/>
          <a:p>
            <a:pPr marL="514350" indent="-514350">
              <a:lnSpc>
                <a:spcPct val="90000"/>
              </a:lnSpc>
              <a:spcBef>
                <a:spcPct val="70000"/>
              </a:spcBef>
              <a:buFontTx/>
              <a:buAutoNum type="alphaUcPeriod"/>
              <a:tabLst>
                <a:tab pos="631825" algn="l"/>
              </a:tabLst>
              <a:defRPr/>
            </a:pPr>
            <a:r>
              <a:rPr lang="en-US" dirty="0" smtClean="0"/>
              <a:t>More</a:t>
            </a:r>
          </a:p>
          <a:p>
            <a:pPr marL="514350" indent="-514350">
              <a:lnSpc>
                <a:spcPct val="90000"/>
              </a:lnSpc>
              <a:spcBef>
                <a:spcPct val="70000"/>
              </a:spcBef>
              <a:buFontTx/>
              <a:buAutoNum type="alphaUcPeriod"/>
              <a:tabLst>
                <a:tab pos="631825" algn="l"/>
              </a:tabLst>
              <a:defRPr/>
            </a:pPr>
            <a:r>
              <a:rPr lang="en-US" dirty="0" smtClean="0"/>
              <a:t>Less</a:t>
            </a:r>
          </a:p>
          <a:p>
            <a:pPr marL="514350" indent="-514350">
              <a:lnSpc>
                <a:spcPct val="90000"/>
              </a:lnSpc>
              <a:spcBef>
                <a:spcPct val="70000"/>
              </a:spcBef>
              <a:buFontTx/>
              <a:buAutoNum type="alphaUcPeriod"/>
              <a:tabLst>
                <a:tab pos="631825" algn="l"/>
              </a:tabLst>
              <a:defRPr/>
            </a:pPr>
            <a:r>
              <a:rPr lang="en-US" dirty="0" smtClean="0"/>
              <a:t>Neither more nor less</a:t>
            </a:r>
          </a:p>
          <a:p>
            <a:pPr marL="514350" indent="-514350">
              <a:lnSpc>
                <a:spcPct val="90000"/>
              </a:lnSpc>
              <a:spcBef>
                <a:spcPct val="70000"/>
              </a:spcBef>
              <a:buFontTx/>
              <a:buAutoNum type="alphaUcPeriod"/>
              <a:tabLst>
                <a:tab pos="631825" algn="l"/>
              </a:tabLst>
              <a:defRPr/>
            </a:pPr>
            <a:endParaRPr lang="en-US" dirty="0" smtClean="0"/>
          </a:p>
          <a:p>
            <a:pPr marL="0" indent="0">
              <a:lnSpc>
                <a:spcPct val="90000"/>
              </a:lnSpc>
              <a:spcBef>
                <a:spcPct val="70000"/>
              </a:spcBef>
              <a:buNone/>
              <a:tabLst>
                <a:tab pos="631825" algn="l"/>
              </a:tabLst>
              <a:defRPr/>
            </a:pPr>
            <a:r>
              <a:rPr lang="en-US" dirty="0" smtClean="0"/>
              <a:t>	</a:t>
            </a:r>
          </a:p>
        </p:txBody>
      </p:sp>
      <p:sp>
        <p:nvSpPr>
          <p:cNvPr id="26627" name="Rectangle 3"/>
          <p:cNvSpPr>
            <a:spLocks noGrp="1" noChangeArrowheads="1"/>
          </p:cNvSpPr>
          <p:nvPr>
            <p:ph type="title"/>
          </p:nvPr>
        </p:nvSpPr>
        <p:spPr>
          <a:xfrm>
            <a:off x="571500" y="387602"/>
            <a:ext cx="10858500" cy="2047875"/>
          </a:xfrm>
        </p:spPr>
        <p:txBody>
          <a:bodyPr/>
          <a:lstStyle/>
          <a:p>
            <a:pPr eaLnBrk="1" hangingPunct="1"/>
            <a:r>
              <a:rPr lang="en-US" dirty="0" smtClean="0">
                <a:ea typeface="ＭＳ Ｐゴシック" pitchFamily="34" charset="-128"/>
              </a:rPr>
              <a:t>Pilots trained in traditional aircraft are ____  likely to crash in LSAs than pilots trained in LSAs to begin with.</a:t>
            </a:r>
          </a:p>
        </p:txBody>
      </p:sp>
      <p:sp>
        <p:nvSpPr>
          <p:cNvPr id="6" name="AutoShape 4"/>
          <p:cNvSpPr>
            <a:spLocks noChangeArrowheads="1"/>
          </p:cNvSpPr>
          <p:nvPr/>
        </p:nvSpPr>
        <p:spPr bwMode="auto">
          <a:xfrm>
            <a:off x="738188" y="2814888"/>
            <a:ext cx="357034" cy="917079"/>
          </a:xfrm>
          <a:prstGeom prst="rightArrow">
            <a:avLst>
              <a:gd name="adj1" fmla="val 50000"/>
              <a:gd name="adj2" fmla="val 37197"/>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en-US"/>
          </a:p>
        </p:txBody>
      </p:sp>
      <p:pic>
        <p:nvPicPr>
          <p:cNvPr id="2" name="Picture 1" descr="Black and White Aviation Plane Arriving during Sunset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9593" y="2628900"/>
            <a:ext cx="4060407" cy="270693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1460647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1093788" y="1605756"/>
            <a:ext cx="7162800" cy="4295775"/>
          </a:xfrm>
        </p:spPr>
        <p:txBody>
          <a:bodyPr/>
          <a:lstStyle/>
          <a:p>
            <a:pPr marL="514350" indent="-514350">
              <a:lnSpc>
                <a:spcPct val="90000"/>
              </a:lnSpc>
              <a:spcBef>
                <a:spcPct val="70000"/>
              </a:spcBef>
              <a:buFontTx/>
              <a:buAutoNum type="alphaUcPeriod"/>
              <a:tabLst>
                <a:tab pos="631825" algn="l"/>
              </a:tabLst>
              <a:defRPr/>
            </a:pPr>
            <a:r>
              <a:rPr lang="en-US" dirty="0" smtClean="0"/>
              <a:t>Avoid Distractions</a:t>
            </a:r>
          </a:p>
          <a:p>
            <a:pPr marL="514350" indent="-514350">
              <a:lnSpc>
                <a:spcPct val="90000"/>
              </a:lnSpc>
              <a:spcBef>
                <a:spcPct val="70000"/>
              </a:spcBef>
              <a:buFontTx/>
              <a:buAutoNum type="alphaUcPeriod"/>
              <a:tabLst>
                <a:tab pos="631825" algn="l"/>
              </a:tabLst>
              <a:defRPr/>
            </a:pPr>
            <a:r>
              <a:rPr lang="en-US" dirty="0" smtClean="0"/>
              <a:t>Seek Refresher Training </a:t>
            </a:r>
          </a:p>
          <a:p>
            <a:pPr marL="514350" indent="-514350">
              <a:lnSpc>
                <a:spcPct val="90000"/>
              </a:lnSpc>
              <a:spcBef>
                <a:spcPct val="70000"/>
              </a:spcBef>
              <a:buFontTx/>
              <a:buAutoNum type="alphaUcPeriod"/>
              <a:tabLst>
                <a:tab pos="631825" algn="l"/>
              </a:tabLst>
              <a:defRPr/>
            </a:pPr>
            <a:r>
              <a:rPr lang="en-US" dirty="0" smtClean="0"/>
              <a:t>Fly by – not around</a:t>
            </a:r>
          </a:p>
          <a:p>
            <a:pPr marL="514350" indent="-514350">
              <a:lnSpc>
                <a:spcPct val="90000"/>
              </a:lnSpc>
              <a:spcBef>
                <a:spcPct val="70000"/>
              </a:spcBef>
              <a:buFontTx/>
              <a:buAutoNum type="alphaUcPeriod"/>
              <a:tabLst>
                <a:tab pos="631825" algn="l"/>
              </a:tabLst>
              <a:defRPr/>
            </a:pPr>
            <a:r>
              <a:rPr lang="en-US" dirty="0" smtClean="0"/>
              <a:t>Practice slow maneuvering at altitude</a:t>
            </a:r>
          </a:p>
          <a:p>
            <a:pPr marL="514350" indent="-514350">
              <a:lnSpc>
                <a:spcPct val="90000"/>
              </a:lnSpc>
              <a:spcBef>
                <a:spcPct val="70000"/>
              </a:spcBef>
              <a:buFontTx/>
              <a:buAutoNum type="alphaUcPeriod"/>
              <a:tabLst>
                <a:tab pos="631825" algn="l"/>
              </a:tabLst>
              <a:defRPr/>
            </a:pPr>
            <a:r>
              <a:rPr lang="en-US" dirty="0" smtClean="0"/>
              <a:t>Participate in “Wings”</a:t>
            </a:r>
          </a:p>
          <a:p>
            <a:pPr marL="514350" indent="-514350">
              <a:lnSpc>
                <a:spcPct val="90000"/>
              </a:lnSpc>
              <a:spcBef>
                <a:spcPct val="70000"/>
              </a:spcBef>
              <a:buFontTx/>
              <a:buAutoNum type="alphaUcPeriod"/>
              <a:tabLst>
                <a:tab pos="631825" algn="l"/>
              </a:tabLst>
              <a:defRPr/>
            </a:pPr>
            <a:r>
              <a:rPr lang="en-US" dirty="0" smtClean="0"/>
              <a:t>All of the above</a:t>
            </a:r>
          </a:p>
          <a:p>
            <a:pPr marL="514350" indent="-514350">
              <a:lnSpc>
                <a:spcPct val="90000"/>
              </a:lnSpc>
              <a:spcBef>
                <a:spcPct val="70000"/>
              </a:spcBef>
              <a:buFontTx/>
              <a:buAutoNum type="alphaUcPeriod"/>
              <a:tabLst>
                <a:tab pos="631825" algn="l"/>
              </a:tabLst>
              <a:defRPr/>
            </a:pPr>
            <a:endParaRPr lang="en-US" dirty="0" smtClean="0"/>
          </a:p>
          <a:p>
            <a:pPr marL="0" indent="0">
              <a:lnSpc>
                <a:spcPct val="90000"/>
              </a:lnSpc>
              <a:spcBef>
                <a:spcPct val="70000"/>
              </a:spcBef>
              <a:buNone/>
              <a:tabLst>
                <a:tab pos="631825" algn="l"/>
              </a:tabLst>
              <a:defRPr/>
            </a:pPr>
            <a:r>
              <a:rPr lang="en-US" dirty="0" smtClean="0"/>
              <a:t>	</a:t>
            </a:r>
          </a:p>
        </p:txBody>
      </p:sp>
      <p:sp>
        <p:nvSpPr>
          <p:cNvPr id="6" name="AutoShape 4"/>
          <p:cNvSpPr>
            <a:spLocks noChangeArrowheads="1"/>
          </p:cNvSpPr>
          <p:nvPr/>
        </p:nvSpPr>
        <p:spPr bwMode="auto">
          <a:xfrm>
            <a:off x="419100" y="4856412"/>
            <a:ext cx="357034" cy="917079"/>
          </a:xfrm>
          <a:prstGeom prst="rightArrow">
            <a:avLst>
              <a:gd name="adj1" fmla="val 50000"/>
              <a:gd name="adj2" fmla="val 37197"/>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en-US"/>
          </a:p>
        </p:txBody>
      </p:sp>
      <p:sp>
        <p:nvSpPr>
          <p:cNvPr id="27653" name="Title 1"/>
          <p:cNvSpPr>
            <a:spLocks noGrp="1"/>
          </p:cNvSpPr>
          <p:nvPr>
            <p:ph type="title"/>
          </p:nvPr>
        </p:nvSpPr>
        <p:spPr>
          <a:xfrm>
            <a:off x="419100" y="649288"/>
            <a:ext cx="11029950" cy="609600"/>
          </a:xfrm>
        </p:spPr>
        <p:txBody>
          <a:bodyPr/>
          <a:lstStyle/>
          <a:p>
            <a:r>
              <a:rPr lang="en-US" dirty="0" smtClean="0">
                <a:ea typeface="ＭＳ Ｐゴシック" pitchFamily="34" charset="-128"/>
              </a:rPr>
              <a:t>Good practices to avoid Loss of Control are:</a:t>
            </a:r>
          </a:p>
        </p:txBody>
      </p:sp>
    </p:spTree>
    <p:custDataLst>
      <p:tags r:id="rId1"/>
    </p:custDataLst>
    <p:extLst>
      <p:ext uri="{BB962C8B-B14F-4D97-AF65-F5344CB8AC3E}">
        <p14:creationId xmlns:p14="http://schemas.microsoft.com/office/powerpoint/2010/main" val="42850479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smtClean="0">
                <a:ea typeface="ＭＳ Ｐゴシック" pitchFamily="34" charset="-128"/>
              </a:rPr>
              <a:t>Overview	</a:t>
            </a:r>
          </a:p>
        </p:txBody>
      </p:sp>
      <p:sp>
        <p:nvSpPr>
          <p:cNvPr id="6147" name="Content Placeholder 2"/>
          <p:cNvSpPr>
            <a:spLocks noGrp="1"/>
          </p:cNvSpPr>
          <p:nvPr>
            <p:ph idx="1"/>
          </p:nvPr>
        </p:nvSpPr>
        <p:spPr>
          <a:xfrm>
            <a:off x="691460" y="1190074"/>
            <a:ext cx="8737600" cy="4391025"/>
          </a:xfrm>
        </p:spPr>
        <p:txBody>
          <a:bodyPr/>
          <a:lstStyle/>
          <a:p>
            <a:r>
              <a:rPr lang="en-US" dirty="0" smtClean="0">
                <a:ea typeface="ＭＳ Ｐゴシック" pitchFamily="34" charset="-128"/>
              </a:rPr>
              <a:t>Loss of Control Accidents</a:t>
            </a:r>
          </a:p>
          <a:p>
            <a:r>
              <a:rPr lang="en-US" dirty="0" smtClean="0">
                <a:ea typeface="ＭＳ Ｐゴシック" pitchFamily="34" charset="-128"/>
              </a:rPr>
              <a:t>GAJSC* Safety Enhancements</a:t>
            </a:r>
          </a:p>
          <a:p>
            <a:r>
              <a:rPr lang="en-US" dirty="0" smtClean="0">
                <a:ea typeface="ＭＳ Ｐゴシック" pitchFamily="34" charset="-128"/>
              </a:rPr>
              <a:t>Transition Training Types</a:t>
            </a:r>
          </a:p>
          <a:p>
            <a:r>
              <a:rPr lang="en-US" dirty="0" smtClean="0">
                <a:ea typeface="ＭＳ Ｐゴシック" pitchFamily="34" charset="-128"/>
              </a:rPr>
              <a:t>Tips and Tricks</a:t>
            </a:r>
          </a:p>
          <a:p>
            <a:endParaRPr lang="en-US" dirty="0" smtClean="0">
              <a:ea typeface="ＭＳ Ｐゴシック" pitchFamily="34" charset="-128"/>
            </a:endParaRPr>
          </a:p>
          <a:p>
            <a:endParaRPr lang="en-US" dirty="0" smtClean="0">
              <a:ea typeface="ＭＳ Ｐゴシック" pitchFamily="34" charset="-128"/>
            </a:endParaRPr>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87057">
            <a:off x="8651638" y="1354222"/>
            <a:ext cx="2798771" cy="36371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bwMode="auto">
          <a:xfrm>
            <a:off x="5477551" y="5253053"/>
            <a:ext cx="413173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solidFill>
                  <a:srgbClr val="002060"/>
                </a:solidFill>
              </a:rPr>
              <a:t>*GAJSC – General Aviation Joint Steering Committee</a:t>
            </a:r>
            <a:endParaRPr lang="en-US" sz="1200" b="1" dirty="0">
              <a:solidFill>
                <a:srgbClr val="002060"/>
              </a:solidFill>
            </a:endParaRPr>
          </a:p>
        </p:txBody>
      </p:sp>
    </p:spTree>
    <p:custDataLst>
      <p:tags r:id="rId1"/>
    </p:custDataLst>
    <p:extLst>
      <p:ext uri="{BB962C8B-B14F-4D97-AF65-F5344CB8AC3E}">
        <p14:creationId xmlns:p14="http://schemas.microsoft.com/office/powerpoint/2010/main" val="33623512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altLang="en-US" sz="3600">
                <a:ea typeface="ＭＳ Ｐゴシック" pitchFamily="34" charset="-128"/>
              </a:rPr>
              <a:t>Questions?</a:t>
            </a:r>
          </a:p>
        </p:txBody>
      </p:sp>
      <p:pic>
        <p:nvPicPr>
          <p:cNvPr id="36868" name="Picture 4" descr="Rodin_Thin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4735" y="1885950"/>
            <a:ext cx="2924965" cy="36415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452819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Proficiency and Peace of Mind</a:t>
            </a:r>
            <a:endParaRPr lang="en-US" dirty="0"/>
          </a:p>
        </p:txBody>
      </p:sp>
      <p:pic>
        <p:nvPicPr>
          <p:cNvPr id="5"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22065" r="20389"/>
          <a:stretch/>
        </p:blipFill>
        <p:spPr bwMode="auto">
          <a:xfrm>
            <a:off x="8313171" y="1477738"/>
            <a:ext cx="3253389" cy="377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9"/>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743200" y="3081562"/>
            <a:ext cx="3284467" cy="2466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571500" y="954088"/>
            <a:ext cx="71628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631825" algn="l"/>
              </a:tabLst>
              <a:defRPr/>
            </a:pPr>
            <a:r>
              <a:rPr lang="en-US" kern="0" dirty="0"/>
              <a:t>Fly regularly with your CFI</a:t>
            </a:r>
          </a:p>
          <a:p>
            <a:pPr>
              <a:lnSpc>
                <a:spcPct val="90000"/>
              </a:lnSpc>
              <a:spcBef>
                <a:spcPct val="70000"/>
              </a:spcBef>
              <a:tabLst>
                <a:tab pos="631825" algn="l"/>
              </a:tabLst>
              <a:defRPr/>
            </a:pPr>
            <a:r>
              <a:rPr lang="en-US" kern="0" dirty="0"/>
              <a:t>Perfect Practice</a:t>
            </a:r>
          </a:p>
          <a:p>
            <a:pPr>
              <a:lnSpc>
                <a:spcPct val="90000"/>
              </a:lnSpc>
              <a:spcBef>
                <a:spcPct val="70000"/>
              </a:spcBef>
              <a:tabLst>
                <a:tab pos="631825" algn="l"/>
              </a:tabLst>
              <a:defRPr/>
            </a:pPr>
            <a:r>
              <a:rPr lang="en-US" kern="0" dirty="0"/>
              <a:t>Document in WINGS</a:t>
            </a:r>
          </a:p>
          <a:p>
            <a:pPr marL="0" indent="0">
              <a:lnSpc>
                <a:spcPct val="90000"/>
              </a:lnSpc>
              <a:spcBef>
                <a:spcPct val="70000"/>
              </a:spcBef>
              <a:buNone/>
              <a:tabLst>
                <a:tab pos="631825" algn="l"/>
              </a:tabLst>
              <a:defRPr/>
            </a:pPr>
            <a:endParaRPr lang="en-US" kern="0" dirty="0"/>
          </a:p>
          <a:p>
            <a:pPr marL="0" indent="0">
              <a:lnSpc>
                <a:spcPct val="90000"/>
              </a:lnSpc>
              <a:spcBef>
                <a:spcPct val="70000"/>
              </a:spcBef>
              <a:buNone/>
              <a:tabLst>
                <a:tab pos="631825" algn="l"/>
              </a:tabLst>
              <a:defRPr/>
            </a:pPr>
            <a:r>
              <a:rPr lang="en-US" kern="0" dirty="0"/>
              <a:t>	</a:t>
            </a:r>
          </a:p>
        </p:txBody>
      </p:sp>
    </p:spTree>
    <p:custDataLst>
      <p:tags r:id="rId1"/>
    </p:custDataLst>
    <p:extLst>
      <p:ext uri="{BB962C8B-B14F-4D97-AF65-F5344CB8AC3E}">
        <p14:creationId xmlns:p14="http://schemas.microsoft.com/office/powerpoint/2010/main" val="310528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srcRect l="26686" t="14187"/>
          <a:stretch/>
        </p:blipFill>
        <p:spPr>
          <a:xfrm>
            <a:off x="208014" y="1072952"/>
            <a:ext cx="6712739" cy="4542216"/>
          </a:xfrm>
          <a:prstGeom prst="rect">
            <a:avLst/>
          </a:prstGeom>
          <a:ln>
            <a:noFill/>
          </a:ln>
          <a:effectLst>
            <a:outerShdw blurRad="292100" dist="139700" dir="2700000" algn="tl" rotWithShape="0">
              <a:srgbClr val="333333">
                <a:alpha val="65000"/>
              </a:srgbClr>
            </a:outerShdw>
          </a:effectLst>
        </p:spPr>
      </p:pic>
      <p:sp>
        <p:nvSpPr>
          <p:cNvPr id="5" name="Title 4">
            <a:extLst>
              <a:ext uri="{FF2B5EF4-FFF2-40B4-BE49-F238E27FC236}">
                <a16:creationId xmlns:a16="http://schemas.microsoft.com/office/drawing/2014/main" id="{BF529C90-FEC7-4902-AAB9-CDC1C45F4D99}"/>
              </a:ext>
            </a:extLst>
          </p:cNvPr>
          <p:cNvSpPr>
            <a:spLocks noGrp="1"/>
          </p:cNvSpPr>
          <p:nvPr>
            <p:ph type="title"/>
          </p:nvPr>
        </p:nvSpPr>
        <p:spPr>
          <a:xfrm>
            <a:off x="500343" y="537630"/>
            <a:ext cx="8472488" cy="457200"/>
          </a:xfrm>
        </p:spPr>
        <p:txBody>
          <a:bodyPr/>
          <a:lstStyle/>
          <a:p>
            <a:pPr algn="ctr"/>
            <a:r>
              <a:rPr lang="en-US" dirty="0"/>
              <a:t/>
            </a:r>
            <a:br>
              <a:rPr lang="en-US" dirty="0"/>
            </a:br>
            <a:endParaRPr lang="en-US" dirty="0"/>
          </a:p>
        </p:txBody>
      </p:sp>
      <p:sp>
        <p:nvSpPr>
          <p:cNvPr id="12" name="TextBox 11">
            <a:extLst>
              <a:ext uri="{FF2B5EF4-FFF2-40B4-BE49-F238E27FC236}">
                <a16:creationId xmlns:a16="http://schemas.microsoft.com/office/drawing/2014/main" id="{078D7296-3643-4A08-AECD-0705FF8A5272}"/>
              </a:ext>
            </a:extLst>
          </p:cNvPr>
          <p:cNvSpPr txBox="1"/>
          <p:nvPr/>
        </p:nvSpPr>
        <p:spPr bwMode="auto">
          <a:xfrm>
            <a:off x="345643" y="285717"/>
            <a:ext cx="9176336" cy="76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None/>
            </a:pPr>
            <a:r>
              <a:rPr lang="en-US" sz="3000" b="1" i="1" dirty="0" smtClean="0">
                <a:ln w="11430"/>
                <a:solidFill>
                  <a:schemeClr val="accent2">
                    <a:lumMod val="50000"/>
                  </a:schemeClr>
                </a:solidFill>
                <a:effectLst>
                  <a:outerShdw blurRad="50800" dist="39000" dir="5460000" algn="tl">
                    <a:srgbClr val="000000">
                      <a:alpha val="38000"/>
                    </a:srgbClr>
                  </a:outerShdw>
                </a:effectLst>
                <a:hlinkClick r:id="rId5"/>
              </a:rPr>
              <a:t>http://www.mywingsinitiative.org/</a:t>
            </a:r>
            <a:r>
              <a:rPr lang="en-US" sz="3000" b="1" i="1" dirty="0" smtClean="0">
                <a:ln w="11430"/>
                <a:solidFill>
                  <a:schemeClr val="accent2">
                    <a:lumMod val="50000"/>
                  </a:schemeClr>
                </a:solidFill>
                <a:effectLst>
                  <a:outerShdw blurRad="50800" dist="39000" dir="5460000" algn="tl">
                    <a:srgbClr val="000000">
                      <a:alpha val="38000"/>
                    </a:srgbClr>
                  </a:outerShdw>
                </a:effectLst>
              </a:rPr>
              <a:t> </a:t>
            </a:r>
            <a:endParaRPr lang="en-US" sz="3000" b="1" i="1" dirty="0">
              <a:ln w="11430"/>
              <a:solidFill>
                <a:schemeClr val="accent2">
                  <a:lumMod val="50000"/>
                </a:schemeClr>
              </a:solidFill>
              <a:effectLst>
                <a:outerShdw blurRad="50800" dist="39000" dir="5460000" algn="tl">
                  <a:srgbClr val="000000">
                    <a:alpha val="38000"/>
                  </a:srgbClr>
                </a:outerShdw>
              </a:effectLst>
            </a:endParaRPr>
          </a:p>
          <a:p>
            <a:pPr>
              <a:buFontTx/>
              <a:buNone/>
            </a:pPr>
            <a:endParaRPr lang="en-US" sz="900" b="1" dirty="0">
              <a:solidFill>
                <a:srgbClr val="C0C0C0"/>
              </a:solidFill>
            </a:endParaRPr>
          </a:p>
        </p:txBody>
      </p:sp>
      <p:pic>
        <p:nvPicPr>
          <p:cNvPr id="4" name="Picture 3"/>
          <p:cNvPicPr>
            <a:picLocks noChangeAspect="1"/>
          </p:cNvPicPr>
          <p:nvPr/>
        </p:nvPicPr>
        <p:blipFill>
          <a:blip r:embed="rId6"/>
          <a:stretch>
            <a:fillRect/>
          </a:stretch>
        </p:blipFill>
        <p:spPr>
          <a:xfrm>
            <a:off x="8335951" y="1299377"/>
            <a:ext cx="2372056" cy="2400635"/>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7"/>
          <a:stretch>
            <a:fillRect/>
          </a:stretch>
        </p:blipFill>
        <p:spPr>
          <a:xfrm>
            <a:off x="8335951" y="4193907"/>
            <a:ext cx="2855100" cy="142126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0427916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82" y="344488"/>
            <a:ext cx="11208327" cy="1299672"/>
          </a:xfrm>
        </p:spPr>
        <p:txBody>
          <a:bodyPr/>
          <a:lstStyle/>
          <a:p>
            <a:r>
              <a:rPr lang="en-US" dirty="0" smtClean="0"/>
              <a:t>Safety Management Systems (SMS)</a:t>
            </a:r>
            <a:r>
              <a:rPr lang="en-US" dirty="0"/>
              <a:t/>
            </a:r>
            <a:br>
              <a:rPr lang="en-US" dirty="0"/>
            </a:br>
            <a:r>
              <a:rPr lang="en-US" dirty="0" smtClean="0"/>
              <a:t>Coming to General Aviation</a:t>
            </a:r>
            <a:endParaRPr lang="en-US" dirty="0"/>
          </a:p>
        </p:txBody>
      </p:sp>
      <p:pic>
        <p:nvPicPr>
          <p:cNvPr id="4" name="Content Placeholder 3"/>
          <p:cNvPicPr>
            <a:picLocks noGrp="1" noChangeAspect="1"/>
          </p:cNvPicPr>
          <p:nvPr>
            <p:ph idx="1"/>
          </p:nvPr>
        </p:nvPicPr>
        <p:blipFill rotWithShape="1">
          <a:blip r:embed="rId4"/>
          <a:srcRect t="32064" b="12815"/>
          <a:stretch/>
        </p:blipFill>
        <p:spPr>
          <a:xfrm>
            <a:off x="2423416" y="2101361"/>
            <a:ext cx="7585491" cy="2690447"/>
          </a:xfrm>
          <a:prstGeom prst="rect">
            <a:avLst/>
          </a:prstGeom>
        </p:spPr>
      </p:pic>
      <p:sp>
        <p:nvSpPr>
          <p:cNvPr id="5" name="Rectangle 4"/>
          <p:cNvSpPr/>
          <p:nvPr/>
        </p:nvSpPr>
        <p:spPr bwMode="auto">
          <a:xfrm>
            <a:off x="-3956538" y="1248508"/>
            <a:ext cx="2936630" cy="17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2602524" y="2004645"/>
            <a:ext cx="2532184" cy="131884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2423416" y="3337240"/>
            <a:ext cx="2711292" cy="1160585"/>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7297615" y="2101361"/>
            <a:ext cx="2497016" cy="157382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7297615" y="3675185"/>
            <a:ext cx="2497016" cy="157382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0" name="TextBox 9"/>
          <p:cNvSpPr txBox="1"/>
          <p:nvPr/>
        </p:nvSpPr>
        <p:spPr bwMode="auto">
          <a:xfrm>
            <a:off x="211333" y="5120731"/>
            <a:ext cx="75269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dirty="0" smtClean="0">
                <a:hlinkClick r:id="rId5"/>
              </a:rPr>
              <a:t>https</a:t>
            </a:r>
            <a:r>
              <a:rPr lang="en-US" dirty="0">
                <a:hlinkClick r:id="rId5"/>
              </a:rPr>
              <a:t>://</a:t>
            </a:r>
            <a:r>
              <a:rPr lang="en-US" dirty="0" smtClean="0">
                <a:hlinkClick r:id="rId5"/>
              </a:rPr>
              <a:t>www.faa.gov/about/initiatives/gasafetyoutreach</a:t>
            </a:r>
            <a:r>
              <a:rPr lang="en-US" dirty="0" smtClean="0"/>
              <a:t>  </a:t>
            </a:r>
            <a:endParaRPr lang="en-US" sz="1200" b="1" dirty="0">
              <a:solidFill>
                <a:srgbClr val="C0C0C0"/>
              </a:solidFill>
            </a:endParaRPr>
          </a:p>
        </p:txBody>
      </p:sp>
      <p:pic>
        <p:nvPicPr>
          <p:cNvPr id="11" name="Picture 10"/>
          <p:cNvPicPr>
            <a:picLocks noChangeAspect="1"/>
          </p:cNvPicPr>
          <p:nvPr/>
        </p:nvPicPr>
        <p:blipFill>
          <a:blip r:embed="rId6"/>
          <a:stretch>
            <a:fillRect/>
          </a:stretch>
        </p:blipFill>
        <p:spPr>
          <a:xfrm>
            <a:off x="9794631" y="3478960"/>
            <a:ext cx="2162907" cy="216958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45538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attending	</a:t>
            </a:r>
            <a:endParaRPr lang="en-US" dirty="0"/>
          </a:p>
        </p:txBody>
      </p:sp>
      <p:sp>
        <p:nvSpPr>
          <p:cNvPr id="3" name="Content Placeholder 2"/>
          <p:cNvSpPr>
            <a:spLocks noGrp="1"/>
          </p:cNvSpPr>
          <p:nvPr>
            <p:ph idx="1"/>
          </p:nvPr>
        </p:nvSpPr>
        <p:spPr>
          <a:xfrm>
            <a:off x="1972004" y="1161285"/>
            <a:ext cx="8050213" cy="4391025"/>
          </a:xfrm>
        </p:spPr>
        <p:txBody>
          <a:bodyPr/>
          <a:lstStyle/>
          <a:p>
            <a:r>
              <a:rPr lang="en-US" dirty="0" smtClean="0"/>
              <a:t>You are vital members of our GA safety community</a:t>
            </a:r>
            <a:endParaRPr lang="en-US"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9591" y="3577989"/>
            <a:ext cx="2481228" cy="1862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515" y="1816532"/>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9024" y="3166753"/>
            <a:ext cx="3714057" cy="16096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2139788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33493" y="420641"/>
            <a:ext cx="4940269" cy="1395412"/>
          </a:xfrm>
        </p:spPr>
        <p:txBody>
          <a:bodyPr/>
          <a:lstStyle/>
          <a:p>
            <a:r>
              <a:rPr lang="en-US" dirty="0"/>
              <a:t>The National FAA Safety Team Presents</a:t>
            </a:r>
          </a:p>
        </p:txBody>
      </p:sp>
      <p:sp>
        <p:nvSpPr>
          <p:cNvPr id="32780" name="Rectangle 12"/>
          <p:cNvSpPr>
            <a:spLocks noGrp="1" noChangeArrowheads="1"/>
          </p:cNvSpPr>
          <p:nvPr>
            <p:ph type="subTitle" idx="1"/>
          </p:nvPr>
        </p:nvSpPr>
        <p:spPr>
          <a:xfrm>
            <a:off x="496140" y="1713062"/>
            <a:ext cx="4604585" cy="1615760"/>
          </a:xfrm>
        </p:spPr>
        <p:txBody>
          <a:bodyPr/>
          <a:lstStyle/>
          <a:p>
            <a:r>
              <a:rPr lang="en-US" dirty="0" smtClean="0"/>
              <a:t>Topic of the Month</a:t>
            </a:r>
            <a:br>
              <a:rPr lang="en-US" dirty="0" smtClean="0"/>
            </a:br>
            <a:r>
              <a:rPr lang="en-US" dirty="0"/>
              <a:t>June	</a:t>
            </a:r>
          </a:p>
          <a:p>
            <a:r>
              <a:rPr lang="en-US" dirty="0"/>
              <a:t>Transition Training</a:t>
            </a:r>
          </a:p>
          <a:p>
            <a:endParaRPr lang="en-US" dirty="0" smtClean="0"/>
          </a:p>
        </p:txBody>
      </p:sp>
      <p:sp>
        <p:nvSpPr>
          <p:cNvPr id="32785" name="Text Box 17"/>
          <p:cNvSpPr txBox="1">
            <a:spLocks noChangeArrowheads="1"/>
          </p:cNvSpPr>
          <p:nvPr/>
        </p:nvSpPr>
        <p:spPr bwMode="auto">
          <a:xfrm>
            <a:off x="3367969" y="3775666"/>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3367969" y="4161188"/>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3367970" y="4497738"/>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Tree>
    <p:custDataLst>
      <p:tags r:id="rId1"/>
    </p:custDataLst>
    <p:extLst>
      <p:ext uri="{BB962C8B-B14F-4D97-AF65-F5344CB8AC3E}">
        <p14:creationId xmlns:p14="http://schemas.microsoft.com/office/powerpoint/2010/main" val="285264899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smtClean="0">
                <a:ea typeface="ＭＳ Ｐゴシック" pitchFamily="34" charset="-128"/>
              </a:rPr>
              <a:t>Fatal LOC Accidents – 10 Years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98445724"/>
              </p:ext>
            </p:extLst>
          </p:nvPr>
        </p:nvGraphicFramePr>
        <p:xfrm>
          <a:off x="2106386" y="1087212"/>
          <a:ext cx="8050213" cy="4391025"/>
        </p:xfrm>
        <a:graphic>
          <a:graphicData uri="http://schemas.openxmlformats.org/drawingml/2006/chart">
            <c:chart xmlns:c="http://schemas.openxmlformats.org/drawingml/2006/chart" xmlns:r="http://schemas.openxmlformats.org/officeDocument/2006/relationships" r:id="rId4"/>
          </a:graphicData>
        </a:graphic>
      </p:graphicFrame>
      <p:cxnSp>
        <p:nvCxnSpPr>
          <p:cNvPr id="6" name="Straight Arrow Connector 5"/>
          <p:cNvCxnSpPr>
            <a:cxnSpLocks noChangeShapeType="1"/>
          </p:cNvCxnSpPr>
          <p:nvPr/>
        </p:nvCxnSpPr>
        <p:spPr bwMode="auto">
          <a:xfrm flipH="1">
            <a:off x="4143375" y="1673226"/>
            <a:ext cx="827088" cy="347663"/>
          </a:xfrm>
          <a:prstGeom prst="straightConnector1">
            <a:avLst/>
          </a:prstGeom>
          <a:noFill/>
          <a:ln w="5715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7" name="Straight Arrow Connector 6"/>
          <p:cNvCxnSpPr>
            <a:cxnSpLocks noChangeShapeType="1"/>
          </p:cNvCxnSpPr>
          <p:nvPr/>
        </p:nvCxnSpPr>
        <p:spPr bwMode="auto">
          <a:xfrm flipH="1">
            <a:off x="3621089" y="1320801"/>
            <a:ext cx="827087" cy="347663"/>
          </a:xfrm>
          <a:prstGeom prst="straightConnector1">
            <a:avLst/>
          </a:prstGeom>
          <a:noFill/>
          <a:ln w="5715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 name="TextBox 1"/>
          <p:cNvSpPr txBox="1"/>
          <p:nvPr/>
        </p:nvSpPr>
        <p:spPr bwMode="auto">
          <a:xfrm>
            <a:off x="2247900" y="1087212"/>
            <a:ext cx="7734300" cy="4684938"/>
          </a:xfrm>
          <a:prstGeom prst="rect">
            <a:avLst/>
          </a:prstGeom>
          <a:noFill/>
          <a:ln w="73025">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endParaRPr lang="en-US" sz="1200" b="1" dirty="0">
              <a:solidFill>
                <a:srgbClr val="C0C0C0"/>
              </a:solidFill>
            </a:endParaRPr>
          </a:p>
        </p:txBody>
      </p:sp>
    </p:spTree>
    <p:custDataLst>
      <p:tags r:id="rId1"/>
    </p:custDataLst>
    <p:extLst>
      <p:ext uri="{BB962C8B-B14F-4D97-AF65-F5344CB8AC3E}">
        <p14:creationId xmlns:p14="http://schemas.microsoft.com/office/powerpoint/2010/main" val="3150124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mtClean="0">
                <a:ea typeface="ＭＳ Ｐゴシック" pitchFamily="34" charset="-128"/>
              </a:rPr>
              <a:t>LOC Workgroup Findings</a:t>
            </a:r>
          </a:p>
        </p:txBody>
      </p:sp>
      <p:sp>
        <p:nvSpPr>
          <p:cNvPr id="8195" name="Content Placeholder 2"/>
          <p:cNvSpPr>
            <a:spLocks noGrp="1"/>
          </p:cNvSpPr>
          <p:nvPr>
            <p:ph idx="1"/>
          </p:nvPr>
        </p:nvSpPr>
        <p:spPr>
          <a:xfrm>
            <a:off x="571500" y="1130576"/>
            <a:ext cx="8050213" cy="4603750"/>
          </a:xfrm>
        </p:spPr>
        <p:txBody>
          <a:bodyPr/>
          <a:lstStyle/>
          <a:p>
            <a:r>
              <a:rPr lang="en-US" dirty="0" smtClean="0">
                <a:ea typeface="ＭＳ Ｐゴシック" pitchFamily="34" charset="-128"/>
              </a:rPr>
              <a:t>Lack of single – pilot CRM skills</a:t>
            </a:r>
          </a:p>
          <a:p>
            <a:r>
              <a:rPr lang="en-US" dirty="0" smtClean="0">
                <a:ea typeface="ＭＳ Ｐゴシック" pitchFamily="34" charset="-128"/>
              </a:rPr>
              <a:t>Un-stabilized approaches</a:t>
            </a:r>
          </a:p>
          <a:p>
            <a:r>
              <a:rPr lang="en-US" dirty="0" smtClean="0">
                <a:ea typeface="ＭＳ Ｐゴシック" pitchFamily="34" charset="-128"/>
              </a:rPr>
              <a:t>Inappropriate go-around procedures</a:t>
            </a:r>
          </a:p>
          <a:p>
            <a:r>
              <a:rPr lang="en-US" dirty="0" smtClean="0">
                <a:ea typeface="ＭＳ Ｐゴシック" pitchFamily="34" charset="-128"/>
              </a:rPr>
              <a:t>Flight after extended periods of not flying</a:t>
            </a:r>
          </a:p>
          <a:p>
            <a:r>
              <a:rPr lang="en-US" dirty="0" smtClean="0">
                <a:ea typeface="ＭＳ Ｐゴシック" pitchFamily="34" charset="-128"/>
              </a:rPr>
              <a:t>Over reliance on automation</a:t>
            </a:r>
          </a:p>
          <a:p>
            <a:r>
              <a:rPr lang="en-US" dirty="0" smtClean="0">
                <a:ea typeface="ＭＳ Ｐゴシック" pitchFamily="34" charset="-128"/>
              </a:rPr>
              <a:t>Flight after use of drugs</a:t>
            </a:r>
          </a:p>
          <a:p>
            <a:r>
              <a:rPr lang="en-US" dirty="0" smtClean="0">
                <a:ea typeface="ＭＳ Ｐゴシック" pitchFamily="34" charset="-128"/>
              </a:rPr>
              <a:t>Lack of Aeronautical Decision Making Skills</a:t>
            </a:r>
          </a:p>
          <a:p>
            <a:r>
              <a:rPr lang="en-US" dirty="0">
                <a:ea typeface="ＭＳ Ｐゴシック" pitchFamily="34" charset="-128"/>
              </a:rPr>
              <a:t>Insufficient transition training</a:t>
            </a:r>
          </a:p>
          <a:p>
            <a:pPr marL="0" indent="0">
              <a:buNone/>
            </a:pPr>
            <a:endParaRPr lang="en-US" dirty="0" smtClean="0">
              <a:ea typeface="ＭＳ Ｐゴシック" pitchFamily="34" charset="-128"/>
            </a:endParaRPr>
          </a:p>
        </p:txBody>
      </p:sp>
      <p:pic>
        <p:nvPicPr>
          <p:cNvPr id="5" name="Picture 4" descr="Publica Author Development Report, Issue #1. – Publica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9200" y="1905000"/>
            <a:ext cx="3028951" cy="3073797"/>
          </a:xfrm>
          <a:prstGeom prst="rect">
            <a:avLst/>
          </a:prstGeom>
        </p:spPr>
      </p:pic>
    </p:spTree>
    <p:custDataLst>
      <p:tags r:id="rId1"/>
    </p:custDataLst>
    <p:extLst>
      <p:ext uri="{BB962C8B-B14F-4D97-AF65-F5344CB8AC3E}">
        <p14:creationId xmlns:p14="http://schemas.microsoft.com/office/powerpoint/2010/main" val="17866809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ea typeface="ＭＳ Ｐゴシック" pitchFamily="34" charset="-128"/>
              </a:rPr>
              <a:t>Stepping up</a:t>
            </a:r>
          </a:p>
        </p:txBody>
      </p:sp>
      <p:pic>
        <p:nvPicPr>
          <p:cNvPr id="9220" name="Picture 15"/>
          <p:cNvPicPr>
            <a:picLocks noChangeAspect="1"/>
          </p:cNvPicPr>
          <p:nvPr/>
        </p:nvPicPr>
        <p:blipFill>
          <a:blip r:embed="rId4">
            <a:extLst>
              <a:ext uri="{28A0092B-C50C-407E-A947-70E740481C1C}">
                <a14:useLocalDpi xmlns:a14="http://schemas.microsoft.com/office/drawing/2010/main" val="0"/>
              </a:ext>
            </a:extLst>
          </a:blip>
          <a:srcRect r="8730" b="13934"/>
          <a:stretch>
            <a:fillRect/>
          </a:stretch>
        </p:blipFill>
        <p:spPr bwMode="auto">
          <a:xfrm>
            <a:off x="896939" y="1143002"/>
            <a:ext cx="3641725" cy="2201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1" name="Picture 2"/>
          <p:cNvPicPr>
            <a:picLocks noChangeAspect="1"/>
          </p:cNvPicPr>
          <p:nvPr/>
        </p:nvPicPr>
        <p:blipFill>
          <a:blip r:embed="rId5">
            <a:extLst>
              <a:ext uri="{28A0092B-C50C-407E-A947-70E740481C1C}">
                <a14:useLocalDpi xmlns:a14="http://schemas.microsoft.com/office/drawing/2010/main" val="0"/>
              </a:ext>
            </a:extLst>
          </a:blip>
          <a:srcRect l="9364" t="15520" r="8571" b="13380"/>
          <a:stretch>
            <a:fillRect/>
          </a:stretch>
        </p:blipFill>
        <p:spPr bwMode="auto">
          <a:xfrm>
            <a:off x="6875463" y="649288"/>
            <a:ext cx="3636962" cy="2201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2" name="Picture 4"/>
          <p:cNvPicPr>
            <a:picLocks noChangeAspect="1"/>
          </p:cNvPicPr>
          <p:nvPr/>
        </p:nvPicPr>
        <p:blipFill>
          <a:blip r:embed="rId6">
            <a:extLst>
              <a:ext uri="{28A0092B-C50C-407E-A947-70E740481C1C}">
                <a14:useLocalDpi xmlns:a14="http://schemas.microsoft.com/office/drawing/2010/main" val="0"/>
              </a:ext>
            </a:extLst>
          </a:blip>
          <a:srcRect l="33652" t="9171" r="8888" b="20178"/>
          <a:stretch>
            <a:fillRect/>
          </a:stretch>
        </p:blipFill>
        <p:spPr bwMode="auto">
          <a:xfrm>
            <a:off x="7556501" y="3402014"/>
            <a:ext cx="3641725" cy="2162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3"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97089" y="3720711"/>
            <a:ext cx="3522661" cy="1975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368683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0"/>
          <p:cNvPicPr>
            <a:picLocks noChangeAspect="1" noChangeArrowheads="1"/>
          </p:cNvPicPr>
          <p:nvPr/>
        </p:nvPicPr>
        <p:blipFill>
          <a:blip r:embed="rId4">
            <a:extLst>
              <a:ext uri="{28A0092B-C50C-407E-A947-70E740481C1C}">
                <a14:useLocalDpi xmlns:a14="http://schemas.microsoft.com/office/drawing/2010/main" val="0"/>
              </a:ext>
            </a:extLst>
          </a:blip>
          <a:srcRect r="647"/>
          <a:stretch>
            <a:fillRect/>
          </a:stretch>
        </p:blipFill>
        <p:spPr bwMode="auto">
          <a:xfrm>
            <a:off x="5448300" y="2317522"/>
            <a:ext cx="2725738" cy="17560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243" name="Rectangle 2"/>
          <p:cNvSpPr>
            <a:spLocks noGrp="1" noChangeArrowheads="1"/>
          </p:cNvSpPr>
          <p:nvPr>
            <p:ph type="title"/>
          </p:nvPr>
        </p:nvSpPr>
        <p:spPr/>
        <p:txBody>
          <a:bodyPr/>
          <a:lstStyle/>
          <a:p>
            <a:pPr eaLnBrk="1" hangingPunct="1"/>
            <a:r>
              <a:rPr lang="en-US" sz="3600">
                <a:ea typeface="ＭＳ Ｐゴシック" pitchFamily="34" charset="-128"/>
              </a:rPr>
              <a:t>Transition Training for Pilots</a:t>
            </a:r>
          </a:p>
        </p:txBody>
      </p:sp>
      <p:pic>
        <p:nvPicPr>
          <p:cNvPr id="10244" name="Picture 4" descr="Quicksilver MX Spor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653" y="4073526"/>
            <a:ext cx="2539747" cy="15287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5" name="Picture 6"/>
          <p:cNvPicPr>
            <a:picLocks noChangeAspect="1" noChangeArrowheads="1"/>
          </p:cNvPicPr>
          <p:nvPr/>
        </p:nvPicPr>
        <p:blipFill>
          <a:blip r:embed="rId6">
            <a:extLst>
              <a:ext uri="{28A0092B-C50C-407E-A947-70E740481C1C}">
                <a14:useLocalDpi xmlns:a14="http://schemas.microsoft.com/office/drawing/2010/main" val="0"/>
              </a:ext>
            </a:extLst>
          </a:blip>
          <a:srcRect r="5276"/>
          <a:stretch>
            <a:fillRect/>
          </a:stretch>
        </p:blipFill>
        <p:spPr bwMode="auto">
          <a:xfrm>
            <a:off x="3069251" y="3390900"/>
            <a:ext cx="2787037" cy="13731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6" name="Picture 16" descr="boeing787">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1412" y="1087757"/>
            <a:ext cx="3709987" cy="14189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247" name="Line 20"/>
          <p:cNvSpPr>
            <a:spLocks noChangeShapeType="1"/>
          </p:cNvSpPr>
          <p:nvPr/>
        </p:nvSpPr>
        <p:spPr bwMode="auto">
          <a:xfrm flipV="1">
            <a:off x="400050" y="1167608"/>
            <a:ext cx="5429250" cy="2566192"/>
          </a:xfrm>
          <a:prstGeom prst="line">
            <a:avLst/>
          </a:prstGeom>
          <a:noFill/>
          <a:ln w="254000">
            <a:solidFill>
              <a:srgbClr val="008000"/>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p>
        </p:txBody>
      </p:sp>
      <p:sp>
        <p:nvSpPr>
          <p:cNvPr id="10248" name="Line 21"/>
          <p:cNvSpPr>
            <a:spLocks noChangeShapeType="1"/>
          </p:cNvSpPr>
          <p:nvPr/>
        </p:nvSpPr>
        <p:spPr bwMode="auto">
          <a:xfrm rot="10800000" flipV="1">
            <a:off x="6733383" y="2640334"/>
            <a:ext cx="5134768" cy="2991325"/>
          </a:xfrm>
          <a:prstGeom prst="line">
            <a:avLst/>
          </a:prstGeom>
          <a:noFill/>
          <a:ln w="254000">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p>
        </p:txBody>
      </p:sp>
    </p:spTree>
    <p:custDataLst>
      <p:tags r:id="rId1"/>
    </p:custDataLst>
    <p:extLst>
      <p:ext uri="{BB962C8B-B14F-4D97-AF65-F5344CB8AC3E}">
        <p14:creationId xmlns:p14="http://schemas.microsoft.com/office/powerpoint/2010/main" val="189725251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smtClean="0">
                <a:ea typeface="ＭＳ Ｐゴシック" pitchFamily="34" charset="-128"/>
              </a:rPr>
              <a:t>Read the book	</a:t>
            </a:r>
          </a:p>
        </p:txBody>
      </p:sp>
      <p:sp>
        <p:nvSpPr>
          <p:cNvPr id="11267" name="Content Placeholder 2"/>
          <p:cNvSpPr>
            <a:spLocks noGrp="1"/>
          </p:cNvSpPr>
          <p:nvPr>
            <p:ph idx="1"/>
          </p:nvPr>
        </p:nvSpPr>
        <p:spPr/>
        <p:txBody>
          <a:bodyPr/>
          <a:lstStyle/>
          <a:p>
            <a:r>
              <a:rPr lang="en-US" smtClean="0">
                <a:ea typeface="ＭＳ Ｐゴシック" pitchFamily="34" charset="-128"/>
              </a:rPr>
              <a:t>Pilot’s Operating Handbook</a:t>
            </a:r>
          </a:p>
          <a:p>
            <a:r>
              <a:rPr lang="en-US" smtClean="0">
                <a:ea typeface="ＭＳ Ｐゴシック" pitchFamily="34" charset="-128"/>
              </a:rPr>
              <a:t>Performance Charts</a:t>
            </a:r>
          </a:p>
          <a:p>
            <a:r>
              <a:rPr lang="en-US" smtClean="0">
                <a:ea typeface="ＭＳ Ｐゴシック" pitchFamily="34" charset="-128"/>
              </a:rPr>
              <a:t>Speeds for safe operation</a:t>
            </a:r>
          </a:p>
          <a:p>
            <a:r>
              <a:rPr lang="en-US" smtClean="0">
                <a:ea typeface="ＭＳ Ｐゴシック" pitchFamily="34" charset="-128"/>
              </a:rPr>
              <a:t>Weight &amp; balance</a:t>
            </a:r>
          </a:p>
          <a:p>
            <a:r>
              <a:rPr lang="en-US" smtClean="0">
                <a:ea typeface="ＭＳ Ｐゴシック" pitchFamily="34" charset="-128"/>
              </a:rPr>
              <a:t>Mission planning</a:t>
            </a:r>
          </a:p>
          <a:p>
            <a:r>
              <a:rPr lang="en-US" smtClean="0">
                <a:ea typeface="ＭＳ Ｐゴシック" pitchFamily="34" charset="-128"/>
              </a:rPr>
              <a:t>Emergency procedures</a:t>
            </a:r>
          </a:p>
          <a:p>
            <a:r>
              <a:rPr lang="en-US" smtClean="0">
                <a:ea typeface="ＭＳ Ｐゴシック" pitchFamily="34" charset="-128"/>
              </a:rPr>
              <a:t>Systems</a:t>
            </a:r>
          </a:p>
        </p:txBody>
      </p:sp>
      <p:pic>
        <p:nvPicPr>
          <p:cNvPr id="1126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5559" y="1752600"/>
            <a:ext cx="4573504" cy="34305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2792920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mtClean="0">
                <a:ea typeface="ＭＳ Ｐゴシック" pitchFamily="34" charset="-128"/>
              </a:rPr>
              <a:t>Find an Instructor	</a:t>
            </a:r>
          </a:p>
        </p:txBody>
      </p:sp>
      <p:sp>
        <p:nvSpPr>
          <p:cNvPr id="12291" name="Content Placeholder 2"/>
          <p:cNvSpPr>
            <a:spLocks noGrp="1"/>
          </p:cNvSpPr>
          <p:nvPr>
            <p:ph idx="1"/>
          </p:nvPr>
        </p:nvSpPr>
        <p:spPr>
          <a:xfrm>
            <a:off x="571500" y="954088"/>
            <a:ext cx="8050212" cy="4391025"/>
          </a:xfrm>
        </p:spPr>
        <p:txBody>
          <a:bodyPr/>
          <a:lstStyle/>
          <a:p>
            <a:r>
              <a:rPr lang="en-US" dirty="0" smtClean="0">
                <a:ea typeface="ＭＳ Ｐゴシック" pitchFamily="34" charset="-128"/>
              </a:rPr>
              <a:t>Experienced and current in make &amp; model</a:t>
            </a:r>
          </a:p>
          <a:p>
            <a:r>
              <a:rPr lang="en-US" dirty="0" smtClean="0">
                <a:ea typeface="ＭＳ Ｐゴシック" pitchFamily="34" charset="-128"/>
              </a:rPr>
              <a:t>Interview</a:t>
            </a:r>
          </a:p>
          <a:p>
            <a:pPr lvl="1"/>
            <a:r>
              <a:rPr lang="en-US" dirty="0" smtClean="0">
                <a:ea typeface="ＭＳ Ｐゴシック" pitchFamily="34" charset="-128"/>
              </a:rPr>
              <a:t>Current Owners</a:t>
            </a:r>
          </a:p>
          <a:p>
            <a:pPr lvl="1"/>
            <a:r>
              <a:rPr lang="en-US" dirty="0" smtClean="0">
                <a:ea typeface="ＭＳ Ｐゴシック" pitchFamily="34" charset="-128"/>
              </a:rPr>
              <a:t>Aircraft Type </a:t>
            </a:r>
            <a:r>
              <a:rPr lang="en-US" dirty="0">
                <a:ea typeface="ＭＳ Ｐゴシック" pitchFamily="34" charset="-128"/>
              </a:rPr>
              <a:t>Clubs </a:t>
            </a:r>
            <a:r>
              <a:rPr lang="en-US" dirty="0">
                <a:ea typeface="ＭＳ Ｐゴシック" pitchFamily="34" charset="-128"/>
                <a:hlinkClick r:id="rId4"/>
              </a:rPr>
              <a:t>https://</a:t>
            </a:r>
            <a:r>
              <a:rPr lang="en-US" dirty="0" smtClean="0">
                <a:ea typeface="ＭＳ Ｐゴシック" pitchFamily="34" charset="-128"/>
                <a:hlinkClick r:id="rId4"/>
              </a:rPr>
              <a:t>bit.ly/37qLNIM</a:t>
            </a:r>
            <a:r>
              <a:rPr lang="en-US" dirty="0" smtClean="0">
                <a:ea typeface="ＭＳ Ｐゴシック" pitchFamily="34" charset="-128"/>
              </a:rPr>
              <a:t> </a:t>
            </a:r>
          </a:p>
          <a:p>
            <a:pPr lvl="1"/>
            <a:r>
              <a:rPr lang="en-US" dirty="0" smtClean="0">
                <a:ea typeface="ＭＳ Ｐゴシック" pitchFamily="34" charset="-128"/>
              </a:rPr>
              <a:t>Pilot organizations</a:t>
            </a:r>
          </a:p>
          <a:p>
            <a:pPr lvl="2"/>
            <a:r>
              <a:rPr lang="en-US" dirty="0" smtClean="0">
                <a:ea typeface="ＭＳ Ｐゴシック" pitchFamily="34" charset="-128"/>
              </a:rPr>
              <a:t>AOPA  </a:t>
            </a:r>
            <a:r>
              <a:rPr lang="en-US" dirty="0">
                <a:hlinkClick r:id="rId5"/>
              </a:rPr>
              <a:t>http://aopa.org/</a:t>
            </a:r>
            <a:endParaRPr lang="en-US" dirty="0" smtClean="0">
              <a:ea typeface="ＭＳ Ｐゴシック" pitchFamily="34" charset="-128"/>
            </a:endParaRPr>
          </a:p>
          <a:p>
            <a:pPr lvl="2"/>
            <a:r>
              <a:rPr lang="en-US" dirty="0" smtClean="0">
                <a:ea typeface="ＭＳ Ｐゴシック" pitchFamily="34" charset="-128"/>
              </a:rPr>
              <a:t>EAA     </a:t>
            </a:r>
            <a:r>
              <a:rPr lang="en-US" dirty="0" smtClean="0">
                <a:hlinkClick r:id="rId6"/>
              </a:rPr>
              <a:t>http</a:t>
            </a:r>
            <a:r>
              <a:rPr lang="en-US" dirty="0">
                <a:hlinkClick r:id="rId6"/>
              </a:rPr>
              <a:t>://eaa.org/</a:t>
            </a:r>
            <a:endParaRPr lang="en-US" dirty="0" smtClean="0">
              <a:ea typeface="ＭＳ Ｐゴシック" pitchFamily="34" charset="-128"/>
            </a:endParaRPr>
          </a:p>
          <a:p>
            <a:pPr lvl="1"/>
            <a:r>
              <a:rPr lang="en-US" dirty="0" smtClean="0">
                <a:ea typeface="ＭＳ Ｐゴシック" pitchFamily="34" charset="-128"/>
              </a:rPr>
              <a:t>Simulation Training Providers</a:t>
            </a:r>
          </a:p>
          <a:p>
            <a:r>
              <a:rPr lang="en-US" dirty="0" smtClean="0">
                <a:ea typeface="ＭＳ Ｐゴシック" pitchFamily="34" charset="-128"/>
              </a:rPr>
              <a:t>Use a Syllabus</a:t>
            </a:r>
          </a:p>
          <a:p>
            <a:r>
              <a:rPr lang="en-US" dirty="0" smtClean="0">
                <a:ea typeface="ＭＳ Ｐゴシック" pitchFamily="34" charset="-128"/>
              </a:rPr>
              <a:t>Budget</a:t>
            </a:r>
          </a:p>
          <a:p>
            <a:pPr lvl="1"/>
            <a:r>
              <a:rPr lang="en-US" dirty="0" smtClean="0">
                <a:ea typeface="ＭＳ Ｐゴシック" pitchFamily="34" charset="-128"/>
              </a:rPr>
              <a:t>Time and Money</a:t>
            </a:r>
          </a:p>
          <a:p>
            <a:pPr lvl="1"/>
            <a:endParaRPr lang="en-US" dirty="0" smtClean="0">
              <a:ea typeface="ＭＳ Ｐゴシック" pitchFamily="34" charset="-128"/>
            </a:endParaRPr>
          </a:p>
        </p:txBody>
      </p:sp>
      <p:pic>
        <p:nvPicPr>
          <p:cNvPr id="12293" name="Pictur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8829" y="2476500"/>
            <a:ext cx="4032796" cy="26902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8860621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CUxyNj7z"/>
  <p:tag name="ARTICULATE_SLIDE_COUNT" val="35"/>
  <p:tag name="ARTICULATE_PROJECT_OPEN" val="0"/>
  <p:tag name="ARTICULATE_DESIGN_ID_2_CUSTOM DESIGN" val="1bqdKwDa"/>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5YDFD77UPU3F-311-5234</_dlc_DocId>
    <_dlc_DocIdUrl xmlns="04289566-cf42-4ce7-aa7c-2469c3d4502e">
      <Url>https://avssp.faa.gov/avs/afsfaast/_layouts/15/DocIdRedir.aspx?ID=5YDFD77UPU3F-311-5234</Url>
      <Description>5YDFD77UPU3F-311-5234</Description>
    </_dlc_DocIdUrl>
    <IconOverlay xmlns="http://schemas.microsoft.com/sharepoint/v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8cf0604ad459b8fbe4c7c6e3c0a7056a">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c41c0327a79c0cd165a16d12bde6f1c8"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7D1EC2-086B-4869-9FB4-0CCB136B730B}">
  <ds:schemaRefs>
    <ds:schemaRef ds:uri="http://schemas.microsoft.com/sharepoint/events"/>
  </ds:schemaRefs>
</ds:datastoreItem>
</file>

<file path=customXml/itemProps2.xml><?xml version="1.0" encoding="utf-8"?>
<ds:datastoreItem xmlns:ds="http://schemas.openxmlformats.org/officeDocument/2006/customXml" ds:itemID="{0B80675E-01F7-49AA-B61E-EE85CFCAD03B}">
  <ds:schemaRefs>
    <ds:schemaRef ds:uri="http://schemas.openxmlformats.org/package/2006/metadata/core-properties"/>
    <ds:schemaRef ds:uri="http://purl.org/dc/dcmitype/"/>
    <ds:schemaRef ds:uri="http://schemas.microsoft.com/office/infopath/2007/PartnerControls"/>
    <ds:schemaRef ds:uri="428a51a3-9dcf-4c6f-9a55-61372affcb0a"/>
    <ds:schemaRef ds:uri="http://purl.org/dc/elements/1.1/"/>
    <ds:schemaRef ds:uri="http://schemas.microsoft.com/office/2006/metadata/properties"/>
    <ds:schemaRef ds:uri="http://schemas.microsoft.com/office/2006/documentManagement/types"/>
    <ds:schemaRef ds:uri="http://purl.org/dc/terms/"/>
    <ds:schemaRef ds:uri="http://www.w3.org/XML/1998/namespace"/>
  </ds:schemaRefs>
</ds:datastoreItem>
</file>

<file path=customXml/itemProps3.xml><?xml version="1.0" encoding="utf-8"?>
<ds:datastoreItem xmlns:ds="http://schemas.openxmlformats.org/officeDocument/2006/customXml" ds:itemID="{AB17F8C7-2AEB-4BC2-A828-B2E729EBBAC3}">
  <ds:schemaRefs>
    <ds:schemaRef ds:uri="http://schemas.microsoft.com/sharepoint/v3/contenttype/forms"/>
  </ds:schemaRefs>
</ds:datastoreItem>
</file>

<file path=customXml/itemProps4.xml><?xml version="1.0" encoding="utf-8"?>
<ds:datastoreItem xmlns:ds="http://schemas.openxmlformats.org/officeDocument/2006/customXml" ds:itemID="{1A780C5B-CE0C-4CFF-B1F0-B86D1AA80FF5}"/>
</file>

<file path=docProps/app.xml><?xml version="1.0" encoding="utf-8"?>
<Properties xmlns="http://schemas.openxmlformats.org/officeDocument/2006/extended-properties" xmlns:vt="http://schemas.openxmlformats.org/officeDocument/2006/docPropsVTypes">
  <Template/>
  <TotalTime>6196</TotalTime>
  <Words>5792</Words>
  <Application>Microsoft Office PowerPoint</Application>
  <PresentationFormat>Widescreen</PresentationFormat>
  <Paragraphs>625</Paragraphs>
  <Slides>35</Slides>
  <Notes>35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35</vt:i4>
      </vt:variant>
    </vt:vector>
  </HeadingPairs>
  <TitlesOfParts>
    <vt:vector size="41" baseType="lpstr">
      <vt:lpstr>ＭＳ Ｐゴシック</vt:lpstr>
      <vt:lpstr>Arial</vt:lpstr>
      <vt:lpstr>Helvetica Neue Medium</vt:lpstr>
      <vt:lpstr>Times New Roman</vt:lpstr>
      <vt:lpstr>1_Custom Design</vt:lpstr>
      <vt:lpstr>2_Custom Design</vt:lpstr>
      <vt:lpstr>The National FAA Safety Team Presents</vt:lpstr>
      <vt:lpstr>Welcome</vt:lpstr>
      <vt:lpstr>Overview </vt:lpstr>
      <vt:lpstr>Fatal LOC Accidents – 10 Years</vt:lpstr>
      <vt:lpstr>LOC Workgroup Findings</vt:lpstr>
      <vt:lpstr>Stepping up</vt:lpstr>
      <vt:lpstr>Transition Training for Pilots</vt:lpstr>
      <vt:lpstr>Read the book </vt:lpstr>
      <vt:lpstr>Find an Instructor </vt:lpstr>
      <vt:lpstr>Find an Instructor </vt:lpstr>
      <vt:lpstr>Amateur built &amp; Light Sport</vt:lpstr>
      <vt:lpstr>LSA Categories</vt:lpstr>
      <vt:lpstr>Fatal Accidents </vt:lpstr>
      <vt:lpstr>Required Training</vt:lpstr>
      <vt:lpstr>Required Training</vt:lpstr>
      <vt:lpstr>Legal vs Safe</vt:lpstr>
      <vt:lpstr>After-market modifications</vt:lpstr>
      <vt:lpstr>PowerPoint Presentation</vt:lpstr>
      <vt:lpstr>How many STCs can you install on one aircraft?</vt:lpstr>
      <vt:lpstr>Differences all vary by aircraft make, model, and equipment or STC. </vt:lpstr>
      <vt:lpstr>Transitioning to modified aircraft</vt:lpstr>
      <vt:lpstr>Not just the airplane</vt:lpstr>
      <vt:lpstr>Operations Environments</vt:lpstr>
      <vt:lpstr>Tips and Tricks</vt:lpstr>
      <vt:lpstr>_______ and _______ together account for about half of all fatal LOC Accidents:</vt:lpstr>
      <vt:lpstr>To get the most out of transition training:</vt:lpstr>
      <vt:lpstr>Transition training is more important when stepping up than when stepping down.</vt:lpstr>
      <vt:lpstr>Pilots trained in traditional aircraft are ____  likely to crash in LSAs than pilots trained in LSAs to begin with.</vt:lpstr>
      <vt:lpstr>Good practices to avoid Loss of Control are:</vt:lpstr>
      <vt:lpstr>Questions?</vt:lpstr>
      <vt:lpstr>Proficiency and Peace of Mind</vt:lpstr>
      <vt:lpstr> </vt:lpstr>
      <vt:lpstr>Safety Management Systems (SMS) Coming to General Aviation</vt:lpstr>
      <vt:lpstr>Thank you for attending </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Steuernagle, John W (FAA)</cp:lastModifiedBy>
  <cp:revision>352</cp:revision>
  <dcterms:created xsi:type="dcterms:W3CDTF">2005-01-28T20:32:53Z</dcterms:created>
  <dcterms:modified xsi:type="dcterms:W3CDTF">2023-01-13T14:22:26Z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4fb4c6a4-f116-4435-a883-f2f625a7b602</vt:lpwstr>
  </property>
  <property fmtid="{D5CDD505-2E9C-101B-9397-08002B2CF9AE}" pid="4" name="ArticulateGUID">
    <vt:lpwstr>409AE775-376E-4481-A2B9-85B6470C8E09</vt:lpwstr>
  </property>
  <property fmtid="{D5CDD505-2E9C-101B-9397-08002B2CF9AE}" pid="5" name="ArticulatePath">
    <vt:lpwstr>23-05-Feb-TOM-Trans Tng--PPT-Rev 0</vt:lpwstr>
  </property>
</Properties>
</file>